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78"/>
  </p:notesMasterIdLst>
  <p:sldIdLst>
    <p:sldId id="256" r:id="rId2"/>
    <p:sldId id="257" r:id="rId3"/>
    <p:sldId id="275" r:id="rId4"/>
    <p:sldId id="276" r:id="rId5"/>
    <p:sldId id="277" r:id="rId6"/>
    <p:sldId id="278" r:id="rId7"/>
    <p:sldId id="279" r:id="rId8"/>
    <p:sldId id="280" r:id="rId9"/>
    <p:sldId id="281" r:id="rId10"/>
    <p:sldId id="282" r:id="rId11"/>
    <p:sldId id="283" r:id="rId12"/>
    <p:sldId id="284" r:id="rId13"/>
    <p:sldId id="285" r:id="rId14"/>
    <p:sldId id="287" r:id="rId15"/>
    <p:sldId id="286"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9" r:id="rId62"/>
    <p:sldId id="340" r:id="rId63"/>
    <p:sldId id="341" r:id="rId64"/>
    <p:sldId id="342" r:id="rId65"/>
    <p:sldId id="352" r:id="rId66"/>
    <p:sldId id="343" r:id="rId67"/>
    <p:sldId id="344" r:id="rId68"/>
    <p:sldId id="345" r:id="rId69"/>
    <p:sldId id="346" r:id="rId70"/>
    <p:sldId id="347" r:id="rId71"/>
    <p:sldId id="348" r:id="rId72"/>
    <p:sldId id="353" r:id="rId73"/>
    <p:sldId id="349" r:id="rId74"/>
    <p:sldId id="350" r:id="rId75"/>
    <p:sldId id="351" r:id="rId76"/>
    <p:sldId id="274" r:id="rId77"/>
  </p:sldIdLst>
  <p:sldSz cx="9144000" cy="5143500" type="screen16x9"/>
  <p:notesSz cx="6858000" cy="9144000"/>
  <p:embeddedFontLst>
    <p:embeddedFont>
      <p:font typeface="Consolas" panose="020B0609020204030204" pitchFamily="49" charset="0"/>
      <p:regular r:id="rId79"/>
      <p:bold r:id="rId80"/>
      <p:italic r:id="rId81"/>
      <p:boldItalic r:id="rId82"/>
    </p:embeddedFont>
    <p:embeddedFont>
      <p:font typeface="Nunito" pitchFamily="2" charset="0"/>
      <p:regular r:id="rId83"/>
      <p:bold r:id="rId84"/>
      <p:italic r:id="rId85"/>
      <p:boldItalic r:id="rId86"/>
    </p:embeddedFont>
    <p:embeddedFont>
      <p:font typeface="Open Sans" panose="020B0606030504020204" pitchFamily="34" charset="0"/>
      <p:regular r:id="rId87"/>
      <p:bold r:id="rId88"/>
      <p:italic r:id="rId89"/>
      <p:boldItalic r:id="rId90"/>
    </p:embeddedFont>
    <p:embeddedFont>
      <p:font typeface="Proxima Nova" panose="020B0604020202020204" charset="0"/>
      <p:regular r:id="rId91"/>
      <p:bold r:id="rId92"/>
      <p:italic r:id="rId93"/>
      <p:boldItalic r:id="rId94"/>
    </p:embeddedFont>
    <p:embeddedFont>
      <p:font typeface="Verdana" panose="020B0604030504040204" pitchFamily="34"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413">
          <p15:clr>
            <a:srgbClr val="A4A3A4"/>
          </p15:clr>
        </p15:guide>
        <p15:guide id="3" orient="horz" pos="672">
          <p15:clr>
            <a:srgbClr val="9AA0A6"/>
          </p15:clr>
        </p15:guide>
        <p15:guide id="4" orient="horz" pos="360">
          <p15:clr>
            <a:srgbClr val="747775"/>
          </p15:clr>
        </p15:guide>
        <p15:guide id="5" orient="horz" pos="442">
          <p15:clr>
            <a:srgbClr val="747775"/>
          </p15:clr>
        </p15:guide>
        <p15:guide id="6" orient="horz" pos="395">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8AC950-198D-4D1C-B489-C1E2C37F327E}">
  <a:tblStyle styleId="{5A8AC950-198D-4D1C-B489-C1E2C37F32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A9E1332-BF13-4C63-A52C-22CFB4711FFC}" styleName="Table_1">
    <a:wholeTbl>
      <a:tcTxStyle b="off" i="off">
        <a:font>
          <a:latin typeface="Arial"/>
          <a:ea typeface="Arial"/>
          <a:cs typeface="Arial"/>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FFFFF">
              <a:alpha val="0"/>
            </a:srgbClr>
          </a:solidFill>
        </a:fill>
      </a:tcStyle>
    </a:wholeTbl>
    <a:band1H>
      <a:tcTxStyle/>
      <a:tcStyle>
        <a:tcBdr/>
        <a:fill>
          <a:solidFill>
            <a:schemeClr val="accent2">
              <a:alpha val="20000"/>
            </a:schemeClr>
          </a:solidFill>
        </a:fill>
      </a:tcStyle>
    </a:band1H>
    <a:band2H>
      <a:tcTxStyle/>
      <a:tcStyle>
        <a:tcBdr/>
      </a:tcStyle>
    </a:band2H>
    <a:band1V>
      <a:tcTxStyle/>
      <a:tcStyle>
        <a:tcBdr/>
        <a:fill>
          <a:solidFill>
            <a:schemeClr val="accent2">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2"/>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2"/>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1620"/>
        <p:guide pos="2413"/>
        <p:guide orient="horz" pos="672"/>
        <p:guide orient="horz" pos="360"/>
        <p:guide orient="horz" pos="442"/>
        <p:guide orient="horz" pos="3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eb2dec542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eb2dec542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eb2dec542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eb2dec542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282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ad1fb635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ad1fb635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9750" y="363575"/>
            <a:ext cx="7947300" cy="10470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 name="Google Shape;11;p2"/>
          <p:cNvSpPr txBox="1">
            <a:spLocks noGrp="1"/>
          </p:cNvSpPr>
          <p:nvPr>
            <p:ph type="subTitle" idx="1"/>
          </p:nvPr>
        </p:nvSpPr>
        <p:spPr>
          <a:xfrm>
            <a:off x="519750" y="1207150"/>
            <a:ext cx="7947300" cy="792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800"/>
              <a:buNone/>
              <a:defRPr sz="2800">
                <a:solidFill>
                  <a:schemeClr val="lt1"/>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pic>
        <p:nvPicPr>
          <p:cNvPr id="12" name="Google Shape;12;p2"/>
          <p:cNvPicPr preferRelativeResize="0"/>
          <p:nvPr/>
        </p:nvPicPr>
        <p:blipFill>
          <a:blip r:embed="rId3">
            <a:alphaModFix/>
          </a:blip>
          <a:stretch>
            <a:fillRect/>
          </a:stretch>
        </p:blipFill>
        <p:spPr>
          <a:xfrm>
            <a:off x="605196" y="2338375"/>
            <a:ext cx="2486025" cy="619125"/>
          </a:xfrm>
          <a:prstGeom prst="rect">
            <a:avLst/>
          </a:prstGeom>
          <a:noFill/>
          <a:ln>
            <a:noFill/>
          </a:ln>
        </p:spPr>
      </p:pic>
      <p:sp>
        <p:nvSpPr>
          <p:cNvPr id="13" name="Google Shape;13;p2"/>
          <p:cNvSpPr txBox="1"/>
          <p:nvPr/>
        </p:nvSpPr>
        <p:spPr>
          <a:xfrm>
            <a:off x="519750" y="2881104"/>
            <a:ext cx="2865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Proxima Nova"/>
                <a:ea typeface="Proxima Nova"/>
                <a:cs typeface="Proxima Nova"/>
                <a:sym typeface="Proxima Nova"/>
              </a:rPr>
              <a:t>Department of Information Technology</a:t>
            </a:r>
            <a:endParaRPr sz="1200">
              <a:solidFill>
                <a:schemeClr val="lt1"/>
              </a:solidFill>
              <a:latin typeface="Proxima Nova"/>
              <a:ea typeface="Proxima Nova"/>
              <a:cs typeface="Proxima Nova"/>
              <a:sym typeface="Proxima Nova"/>
            </a:endParaRPr>
          </a:p>
        </p:txBody>
      </p:sp>
      <p:sp>
        <p:nvSpPr>
          <p:cNvPr id="14" name="Google Shape;14;p2"/>
          <p:cNvSpPr txBox="1"/>
          <p:nvPr/>
        </p:nvSpPr>
        <p:spPr>
          <a:xfrm>
            <a:off x="519750" y="4662975"/>
            <a:ext cx="3365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Proxima Nova"/>
                <a:ea typeface="Proxima Nova"/>
                <a:cs typeface="Proxima Nova"/>
                <a:sym typeface="Proxima Nova"/>
              </a:rPr>
              <a:t>Tejas Chauhan</a:t>
            </a:r>
            <a:endParaRPr sz="1000">
              <a:solidFill>
                <a:schemeClr val="lt1"/>
              </a:solidFill>
              <a:latin typeface="Proxima Nova"/>
              <a:ea typeface="Proxima Nova"/>
              <a:cs typeface="Proxima Nova"/>
              <a:sym typeface="Proxima Nov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6">
  <p:cSld name="TITLE_AND_BODY_1_1_1_1_1_1">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 name="Google Shape;55;p11"/>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56" name="Google Shape;56;p11"/>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7" name="Google Shape;57;p11"/>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7">
  <p:cSld name="TITLE_AND_BODY_1_1_1_1_1_1_1">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2"/>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2" name="Google Shape;62;p12"/>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8">
  <p:cSld name="TITLE_AND_BODY_1_1_1_1_1_1_1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3"/>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6" name="Google Shape;66;p13"/>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7" name="Google Shape;67;p13"/>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9">
  <p:cSld name="TITLE_AND_BODY_1_1_1_1_1_1_1_1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4"/>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1" name="Google Shape;71;p1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2" name="Google Shape;72;p14"/>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10">
  <p:cSld name="TITLE_AND_BODY_1_1_1_1_1_1_1_1_1_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5"/>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6" name="Google Shape;76;p1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7" name="Google Shape;77;p15"/>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11">
  <p:cSld name="TITLE_AND_BODY_1_1_1_1_1_1_1_1_1_1_1">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6"/>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0"/>
              </a:spcBef>
              <a:spcAft>
                <a:spcPts val="0"/>
              </a:spcAft>
              <a:buClr>
                <a:schemeClr val="dk1"/>
              </a:buClr>
              <a:buSzPts val="1400"/>
              <a:buChar char="■"/>
              <a:defRPr>
                <a:solidFill>
                  <a:schemeClr val="dk1"/>
                </a:solidFill>
              </a:defRPr>
            </a:lvl3pPr>
            <a:lvl4pPr marL="1828800" lvl="3" indent="-317500" rtl="0">
              <a:spcBef>
                <a:spcPts val="0"/>
              </a:spcBef>
              <a:spcAft>
                <a:spcPts val="0"/>
              </a:spcAft>
              <a:buClr>
                <a:schemeClr val="dk1"/>
              </a:buClr>
              <a:buSzPts val="1400"/>
              <a:buChar char="●"/>
              <a:defRPr>
                <a:solidFill>
                  <a:schemeClr val="dk1"/>
                </a:solidFill>
              </a:defRPr>
            </a:lvl4pPr>
            <a:lvl5pPr marL="2286000" lvl="4" indent="-317500" rtl="0">
              <a:spcBef>
                <a:spcPts val="0"/>
              </a:spcBef>
              <a:spcAft>
                <a:spcPts val="0"/>
              </a:spcAft>
              <a:buClr>
                <a:schemeClr val="dk1"/>
              </a:buClr>
              <a:buSzPts val="1400"/>
              <a:buChar char="○"/>
              <a:defRPr>
                <a:solidFill>
                  <a:schemeClr val="dk1"/>
                </a:solidFill>
              </a:defRPr>
            </a:lvl5pPr>
            <a:lvl6pPr marL="2743200" lvl="5" indent="-317500" rtl="0">
              <a:spcBef>
                <a:spcPts val="0"/>
              </a:spcBef>
              <a:spcAft>
                <a:spcPts val="0"/>
              </a:spcAft>
              <a:buClr>
                <a:schemeClr val="dk1"/>
              </a:buClr>
              <a:buSzPts val="1400"/>
              <a:buChar char="■"/>
              <a:defRPr>
                <a:solidFill>
                  <a:schemeClr val="dk1"/>
                </a:solidFill>
              </a:defRPr>
            </a:lvl6pPr>
            <a:lvl7pPr marL="3200400" lvl="6" indent="-317500" rtl="0">
              <a:spcBef>
                <a:spcPts val="0"/>
              </a:spcBef>
              <a:spcAft>
                <a:spcPts val="0"/>
              </a:spcAft>
              <a:buClr>
                <a:schemeClr val="dk1"/>
              </a:buClr>
              <a:buSzPts val="1400"/>
              <a:buChar char="●"/>
              <a:defRPr>
                <a:solidFill>
                  <a:schemeClr val="dk1"/>
                </a:solidFill>
              </a:defRPr>
            </a:lvl7pPr>
            <a:lvl8pPr marL="3657600" lvl="7" indent="-317500" rtl="0">
              <a:spcBef>
                <a:spcPts val="0"/>
              </a:spcBef>
              <a:spcAft>
                <a:spcPts val="0"/>
              </a:spcAft>
              <a:buClr>
                <a:schemeClr val="dk1"/>
              </a:buClr>
              <a:buSzPts val="1400"/>
              <a:buChar char="○"/>
              <a:defRPr>
                <a:solidFill>
                  <a:schemeClr val="dk1"/>
                </a:solidFill>
              </a:defRPr>
            </a:lvl8pPr>
            <a:lvl9pPr marL="4114800" lvl="8" indent="-317500" rtl="0">
              <a:spcBef>
                <a:spcPts val="0"/>
              </a:spcBef>
              <a:spcAft>
                <a:spcPts val="0"/>
              </a:spcAft>
              <a:buClr>
                <a:schemeClr val="dk1"/>
              </a:buClr>
              <a:buSzPts val="1400"/>
              <a:buChar char="■"/>
              <a:defRPr>
                <a:solidFill>
                  <a:schemeClr val="dk1"/>
                </a:solidFill>
              </a:defRPr>
            </a:lvl9pPr>
          </a:lstStyle>
          <a:p>
            <a:endParaRPr/>
          </a:p>
        </p:txBody>
      </p:sp>
      <p:sp>
        <p:nvSpPr>
          <p:cNvPr id="81" name="Google Shape;81;p1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2" name="Google Shape;82;p16"/>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12">
  <p:cSld name="TITLE_AND_BODY_1_1_1_1_1_1_1_1_1_1_1_1">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5" name="Google Shape;85;p17"/>
          <p:cNvSpPr txBox="1">
            <a:spLocks noGrp="1"/>
          </p:cNvSpPr>
          <p:nvPr>
            <p:ph type="body" idx="1"/>
          </p:nvPr>
        </p:nvSpPr>
        <p:spPr>
          <a:xfrm>
            <a:off x="311700" y="923875"/>
            <a:ext cx="8520600" cy="161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2"/>
              </a:buClr>
              <a:buSzPts val="1800"/>
              <a:buChar char="●"/>
              <a:defRPr/>
            </a:lvl1pPr>
            <a:lvl2pPr marL="914400" lvl="1" indent="-317500" rtl="0">
              <a:spcBef>
                <a:spcPts val="0"/>
              </a:spcBef>
              <a:spcAft>
                <a:spcPts val="0"/>
              </a:spcAft>
              <a:buClr>
                <a:schemeClr val="dk2"/>
              </a:buClr>
              <a:buSzPts val="1400"/>
              <a:buChar char="○"/>
              <a:defRPr/>
            </a:lvl2pPr>
            <a:lvl3pPr marL="1371600" lvl="2" indent="-317500" rtl="0">
              <a:spcBef>
                <a:spcPts val="0"/>
              </a:spcBef>
              <a:spcAft>
                <a:spcPts val="0"/>
              </a:spcAft>
              <a:buClr>
                <a:schemeClr val="dk2"/>
              </a:buClr>
              <a:buSzPts val="1400"/>
              <a:buChar char="■"/>
              <a:defRPr/>
            </a:lvl3pPr>
            <a:lvl4pPr marL="1828800" lvl="3" indent="-317500" rtl="0">
              <a:spcBef>
                <a:spcPts val="0"/>
              </a:spcBef>
              <a:spcAft>
                <a:spcPts val="0"/>
              </a:spcAft>
              <a:buClr>
                <a:schemeClr val="dk2"/>
              </a:buClr>
              <a:buSzPts val="1400"/>
              <a:buChar char="●"/>
              <a:defRPr/>
            </a:lvl4pPr>
            <a:lvl5pPr marL="2286000" lvl="4" indent="-317500" rtl="0">
              <a:spcBef>
                <a:spcPts val="0"/>
              </a:spcBef>
              <a:spcAft>
                <a:spcPts val="0"/>
              </a:spcAft>
              <a:buClr>
                <a:schemeClr val="dk2"/>
              </a:buClr>
              <a:buSzPts val="1400"/>
              <a:buChar char="○"/>
              <a:defRPr/>
            </a:lvl5pPr>
            <a:lvl6pPr marL="2743200" lvl="5" indent="-317500" rtl="0">
              <a:spcBef>
                <a:spcPts val="0"/>
              </a:spcBef>
              <a:spcAft>
                <a:spcPts val="0"/>
              </a:spcAft>
              <a:buClr>
                <a:schemeClr val="dk2"/>
              </a:buClr>
              <a:buSzPts val="1400"/>
              <a:buChar char="■"/>
              <a:defRPr/>
            </a:lvl6pPr>
            <a:lvl7pPr marL="3200400" lvl="6" indent="-317500" rtl="0">
              <a:spcBef>
                <a:spcPts val="0"/>
              </a:spcBef>
              <a:spcAft>
                <a:spcPts val="0"/>
              </a:spcAft>
              <a:buClr>
                <a:schemeClr val="dk2"/>
              </a:buClr>
              <a:buSzPts val="1400"/>
              <a:buChar char="●"/>
              <a:defRPr/>
            </a:lvl7pPr>
            <a:lvl8pPr marL="3657600" lvl="7" indent="-317500" rtl="0">
              <a:spcBef>
                <a:spcPts val="0"/>
              </a:spcBef>
              <a:spcAft>
                <a:spcPts val="0"/>
              </a:spcAft>
              <a:buClr>
                <a:schemeClr val="dk2"/>
              </a:buClr>
              <a:buSzPts val="1400"/>
              <a:buChar char="○"/>
              <a:defRPr/>
            </a:lvl8pPr>
            <a:lvl9pPr marL="4114800" lvl="8" indent="-317500" rtl="0">
              <a:spcBef>
                <a:spcPts val="0"/>
              </a:spcBef>
              <a:spcAft>
                <a:spcPts val="0"/>
              </a:spcAft>
              <a:buClr>
                <a:schemeClr val="dk2"/>
              </a:buClr>
              <a:buSzPts val="1400"/>
              <a:buChar char="■"/>
              <a:defRPr/>
            </a:lvl9pPr>
          </a:lstStyle>
          <a:p>
            <a:endParaRPr/>
          </a:p>
        </p:txBody>
      </p:sp>
      <p:sp>
        <p:nvSpPr>
          <p:cNvPr id="86" name="Google Shape;86;p1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7" name="Google Shape;87;p17"/>
          <p:cNvPicPr preferRelativeResize="0"/>
          <p:nvPr/>
        </p:nvPicPr>
        <p:blipFill>
          <a:blip r:embed="rId3">
            <a:alphaModFix/>
          </a:blip>
          <a:stretch>
            <a:fillRect/>
          </a:stretch>
        </p:blipFill>
        <p:spPr>
          <a:xfrm>
            <a:off x="7431606" y="144325"/>
            <a:ext cx="1589539" cy="393600"/>
          </a:xfrm>
          <a:prstGeom prst="rect">
            <a:avLst/>
          </a:prstGeom>
          <a:noFill/>
          <a:ln>
            <a:noFill/>
          </a:ln>
        </p:spPr>
      </p:pic>
      <p:sp>
        <p:nvSpPr>
          <p:cNvPr id="88" name="Google Shape;88;p17"/>
          <p:cNvSpPr txBox="1">
            <a:spLocks noGrp="1"/>
          </p:cNvSpPr>
          <p:nvPr>
            <p:ph type="body" idx="2"/>
          </p:nvPr>
        </p:nvSpPr>
        <p:spPr>
          <a:xfrm>
            <a:off x="311700" y="2905075"/>
            <a:ext cx="8520600" cy="161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4014025" y="450150"/>
            <a:ext cx="47709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1" name="Google Shape;91;p18"/>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92"/>
        <p:cNvGrpSpPr/>
        <p:nvPr/>
      </p:nvGrpSpPr>
      <p:grpSpPr>
        <a:xfrm>
          <a:off x="0" y="0"/>
          <a:ext cx="0" cy="0"/>
          <a:chOff x="0" y="0"/>
          <a:chExt cx="0" cy="0"/>
        </a:xfrm>
      </p:grpSpPr>
      <p:sp>
        <p:nvSpPr>
          <p:cNvPr id="93" name="Google Shape;93;p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4" name="Google Shape;94;p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5" name="Google Shape;9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subTitle" idx="1"/>
          </p:nvPr>
        </p:nvSpPr>
        <p:spPr>
          <a:xfrm>
            <a:off x="5655600" y="1870650"/>
            <a:ext cx="31884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800"/>
              <a:buNone/>
              <a:defRPr sz="2800">
                <a:solidFill>
                  <a:srgbClr val="00A4B6"/>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pic>
        <p:nvPicPr>
          <p:cNvPr id="17" name="Google Shape;17;p3"/>
          <p:cNvPicPr preferRelativeResize="0"/>
          <p:nvPr/>
        </p:nvPicPr>
        <p:blipFill>
          <a:blip r:embed="rId3">
            <a:alphaModFix/>
          </a:blip>
          <a:stretch>
            <a:fillRect/>
          </a:stretch>
        </p:blipFill>
        <p:spPr>
          <a:xfrm>
            <a:off x="5843571" y="257575"/>
            <a:ext cx="3000375" cy="7429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611600" y="1182125"/>
            <a:ext cx="4077300" cy="2940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5" name="Google Shape;25;p5"/>
          <p:cNvPicPr preferRelativeResize="0"/>
          <p:nvPr/>
        </p:nvPicPr>
        <p:blipFill>
          <a:blip r:embed="rId3">
            <a:alphaModFix/>
          </a:blip>
          <a:stretch>
            <a:fillRect/>
          </a:stretch>
        </p:blipFill>
        <p:spPr>
          <a:xfrm>
            <a:off x="7431523" y="144324"/>
            <a:ext cx="1589627" cy="393600"/>
          </a:xfrm>
          <a:prstGeom prst="rect">
            <a:avLst/>
          </a:prstGeom>
          <a:noFill/>
          <a:ln>
            <a:noFill/>
          </a:ln>
        </p:spPr>
      </p:pic>
      <p:sp>
        <p:nvSpPr>
          <p:cNvPr id="26" name="Google Shape;26;p5"/>
          <p:cNvSpPr txBox="1"/>
          <p:nvPr/>
        </p:nvSpPr>
        <p:spPr>
          <a:xfrm>
            <a:off x="311700" y="4749025"/>
            <a:ext cx="2653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Proxima Nova"/>
                <a:ea typeface="Proxima Nova"/>
                <a:cs typeface="Proxima Nova"/>
                <a:sym typeface="Proxima Nova"/>
              </a:rPr>
              <a:t>Unit#1 Data Structures</a:t>
            </a:r>
            <a:endParaRPr sz="800">
              <a:solidFill>
                <a:schemeClr val="dk2"/>
              </a:solidFill>
              <a:latin typeface="Proxima Nova"/>
              <a:ea typeface="Proxima Nova"/>
              <a:cs typeface="Proxima Nova"/>
              <a:sym typeface="Proxima Nova"/>
            </a:endParaRPr>
          </a:p>
        </p:txBody>
      </p:sp>
      <p:sp>
        <p:nvSpPr>
          <p:cNvPr id="27" name="Google Shape;27;p5"/>
          <p:cNvSpPr txBox="1"/>
          <p:nvPr/>
        </p:nvSpPr>
        <p:spPr>
          <a:xfrm>
            <a:off x="3245250" y="4749025"/>
            <a:ext cx="2653500" cy="3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2"/>
                </a:solidFill>
                <a:latin typeface="Proxima Nova"/>
                <a:ea typeface="Proxima Nova"/>
                <a:cs typeface="Proxima Nova"/>
                <a:sym typeface="Proxima Nova"/>
              </a:rPr>
              <a:t>Department of Information Technology</a:t>
            </a:r>
            <a:endParaRPr sz="800">
              <a:solidFill>
                <a:schemeClr val="dk2"/>
              </a:solidFill>
              <a:latin typeface="Proxima Nova"/>
              <a:ea typeface="Proxima Nova"/>
              <a:cs typeface="Proxima Nova"/>
              <a:sym typeface="Proxima Nov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1" name="Google Shape;31;p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32" name="Google Shape;32;p6"/>
          <p:cNvPicPr preferRelativeResize="0"/>
          <p:nvPr/>
        </p:nvPicPr>
        <p:blipFill>
          <a:blip r:embed="rId3">
            <a:alphaModFix/>
          </a:blip>
          <a:stretch>
            <a:fillRect/>
          </a:stretch>
        </p:blipFill>
        <p:spPr>
          <a:xfrm>
            <a:off x="7440694" y="144325"/>
            <a:ext cx="1580456"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2">
  <p:cSld name="TITLE_AND_BODY_1_1">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7"/>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6" name="Google Shape;36;p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7" name="Google Shape;37;p7"/>
          <p:cNvPicPr preferRelativeResize="0"/>
          <p:nvPr/>
        </p:nvPicPr>
        <p:blipFill>
          <a:blip r:embed="rId3">
            <a:alphaModFix/>
          </a:blip>
          <a:stretch>
            <a:fillRect/>
          </a:stretch>
        </p:blipFill>
        <p:spPr>
          <a:xfrm>
            <a:off x="7440694" y="144325"/>
            <a:ext cx="1580456"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3">
  <p:cSld name="TITLE_AND_BODY_1_1_1">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8"/>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F1C232"/>
              </a:buClr>
              <a:buSzPts val="1800"/>
              <a:buChar char="●"/>
              <a:defRPr/>
            </a:lvl1pPr>
            <a:lvl2pPr marL="914400" lvl="1" indent="-317500" rtl="0">
              <a:spcBef>
                <a:spcPts val="0"/>
              </a:spcBef>
              <a:spcAft>
                <a:spcPts val="0"/>
              </a:spcAft>
              <a:buClr>
                <a:srgbClr val="F1C232"/>
              </a:buClr>
              <a:buSzPts val="1400"/>
              <a:buChar char="○"/>
              <a:defRPr/>
            </a:lvl2pPr>
            <a:lvl3pPr marL="1371600" lvl="2" indent="-317500" rtl="0">
              <a:spcBef>
                <a:spcPts val="0"/>
              </a:spcBef>
              <a:spcAft>
                <a:spcPts val="0"/>
              </a:spcAft>
              <a:buClr>
                <a:srgbClr val="F1C232"/>
              </a:buClr>
              <a:buSzPts val="1400"/>
              <a:buChar char="■"/>
              <a:defRPr/>
            </a:lvl3pPr>
            <a:lvl4pPr marL="1828800" lvl="3" indent="-317500" rtl="0">
              <a:spcBef>
                <a:spcPts val="0"/>
              </a:spcBef>
              <a:spcAft>
                <a:spcPts val="0"/>
              </a:spcAft>
              <a:buClr>
                <a:srgbClr val="F1C232"/>
              </a:buClr>
              <a:buSzPts val="1400"/>
              <a:buChar char="●"/>
              <a:defRPr/>
            </a:lvl4pPr>
            <a:lvl5pPr marL="2286000" lvl="4" indent="-317500" rtl="0">
              <a:spcBef>
                <a:spcPts val="0"/>
              </a:spcBef>
              <a:spcAft>
                <a:spcPts val="0"/>
              </a:spcAft>
              <a:buClr>
                <a:srgbClr val="F1C232"/>
              </a:buClr>
              <a:buSzPts val="1400"/>
              <a:buChar char="○"/>
              <a:defRPr/>
            </a:lvl5pPr>
            <a:lvl6pPr marL="2743200" lvl="5" indent="-317500" rtl="0">
              <a:spcBef>
                <a:spcPts val="0"/>
              </a:spcBef>
              <a:spcAft>
                <a:spcPts val="0"/>
              </a:spcAft>
              <a:buClr>
                <a:srgbClr val="F1C232"/>
              </a:buClr>
              <a:buSzPts val="1400"/>
              <a:buChar char="■"/>
              <a:defRPr/>
            </a:lvl6pPr>
            <a:lvl7pPr marL="3200400" lvl="6" indent="-317500" rtl="0">
              <a:spcBef>
                <a:spcPts val="0"/>
              </a:spcBef>
              <a:spcAft>
                <a:spcPts val="0"/>
              </a:spcAft>
              <a:buClr>
                <a:srgbClr val="F1C232"/>
              </a:buClr>
              <a:buSzPts val="1400"/>
              <a:buChar char="●"/>
              <a:defRPr/>
            </a:lvl7pPr>
            <a:lvl8pPr marL="3657600" lvl="7" indent="-317500" rtl="0">
              <a:spcBef>
                <a:spcPts val="0"/>
              </a:spcBef>
              <a:spcAft>
                <a:spcPts val="0"/>
              </a:spcAft>
              <a:buClr>
                <a:srgbClr val="F1C232"/>
              </a:buClr>
              <a:buSzPts val="1400"/>
              <a:buChar char="○"/>
              <a:defRPr/>
            </a:lvl8pPr>
            <a:lvl9pPr marL="4114800" lvl="8" indent="-317500" rtl="0">
              <a:spcBef>
                <a:spcPts val="0"/>
              </a:spcBef>
              <a:spcAft>
                <a:spcPts val="0"/>
              </a:spcAft>
              <a:buClr>
                <a:srgbClr val="F1C232"/>
              </a:buClr>
              <a:buSzPts val="1400"/>
              <a:buChar char="■"/>
              <a:defRPr/>
            </a:lvl9pPr>
          </a:lstStyle>
          <a:p>
            <a:endParaRPr/>
          </a:p>
        </p:txBody>
      </p:sp>
      <p:sp>
        <p:nvSpPr>
          <p:cNvPr id="41" name="Google Shape;41;p8"/>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2" name="Google Shape;42;p8"/>
          <p:cNvPicPr preferRelativeResize="0"/>
          <p:nvPr/>
        </p:nvPicPr>
        <p:blipFill>
          <a:blip r:embed="rId3">
            <a:alphaModFix/>
          </a:blip>
          <a:stretch>
            <a:fillRect/>
          </a:stretch>
        </p:blipFill>
        <p:spPr>
          <a:xfrm>
            <a:off x="7440694" y="144325"/>
            <a:ext cx="1580456"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4">
  <p:cSld name="TITLE_AND_BODY_1_1_1_1">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9"/>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46" name="Google Shape;46;p9"/>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7" name="Google Shape;47;p9"/>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5">
  <p:cSld name="TITLE_AND_BODY_1_1_1_1_1">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 name="Google Shape;50;p10"/>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2"/>
              </a:buClr>
              <a:buSzPts val="1800"/>
              <a:buChar char="●"/>
              <a:defRPr/>
            </a:lvl1pPr>
            <a:lvl2pPr marL="914400" lvl="1" indent="-317500" rtl="0">
              <a:spcBef>
                <a:spcPts val="0"/>
              </a:spcBef>
              <a:spcAft>
                <a:spcPts val="0"/>
              </a:spcAft>
              <a:buClr>
                <a:schemeClr val="dk2"/>
              </a:buClr>
              <a:buSzPts val="1400"/>
              <a:buChar char="○"/>
              <a:defRPr/>
            </a:lvl2pPr>
            <a:lvl3pPr marL="1371600" lvl="2" indent="-317500" rtl="0">
              <a:spcBef>
                <a:spcPts val="0"/>
              </a:spcBef>
              <a:spcAft>
                <a:spcPts val="0"/>
              </a:spcAft>
              <a:buClr>
                <a:schemeClr val="dk2"/>
              </a:buClr>
              <a:buSzPts val="1400"/>
              <a:buChar char="■"/>
              <a:defRPr/>
            </a:lvl3pPr>
            <a:lvl4pPr marL="1828800" lvl="3" indent="-317500" rtl="0">
              <a:spcBef>
                <a:spcPts val="0"/>
              </a:spcBef>
              <a:spcAft>
                <a:spcPts val="0"/>
              </a:spcAft>
              <a:buClr>
                <a:schemeClr val="dk2"/>
              </a:buClr>
              <a:buSzPts val="1400"/>
              <a:buChar char="●"/>
              <a:defRPr/>
            </a:lvl4pPr>
            <a:lvl5pPr marL="2286000" lvl="4" indent="-317500" rtl="0">
              <a:spcBef>
                <a:spcPts val="0"/>
              </a:spcBef>
              <a:spcAft>
                <a:spcPts val="0"/>
              </a:spcAft>
              <a:buClr>
                <a:schemeClr val="dk2"/>
              </a:buClr>
              <a:buSzPts val="1400"/>
              <a:buChar char="○"/>
              <a:defRPr/>
            </a:lvl5pPr>
            <a:lvl6pPr marL="2743200" lvl="5" indent="-317500" rtl="0">
              <a:spcBef>
                <a:spcPts val="0"/>
              </a:spcBef>
              <a:spcAft>
                <a:spcPts val="0"/>
              </a:spcAft>
              <a:buClr>
                <a:schemeClr val="dk2"/>
              </a:buClr>
              <a:buSzPts val="1400"/>
              <a:buChar char="■"/>
              <a:defRPr/>
            </a:lvl6pPr>
            <a:lvl7pPr marL="3200400" lvl="6" indent="-317500" rtl="0">
              <a:spcBef>
                <a:spcPts val="0"/>
              </a:spcBef>
              <a:spcAft>
                <a:spcPts val="0"/>
              </a:spcAft>
              <a:buClr>
                <a:schemeClr val="dk2"/>
              </a:buClr>
              <a:buSzPts val="1400"/>
              <a:buChar char="●"/>
              <a:defRPr/>
            </a:lvl7pPr>
            <a:lvl8pPr marL="3657600" lvl="7" indent="-317500" rtl="0">
              <a:spcBef>
                <a:spcPts val="0"/>
              </a:spcBef>
              <a:spcAft>
                <a:spcPts val="0"/>
              </a:spcAft>
              <a:buClr>
                <a:schemeClr val="dk2"/>
              </a:buClr>
              <a:buSzPts val="1400"/>
              <a:buChar char="○"/>
              <a:defRPr/>
            </a:lvl8pPr>
            <a:lvl9pPr marL="4114800" lvl="8" indent="-317500" rtl="0">
              <a:spcBef>
                <a:spcPts val="0"/>
              </a:spcBef>
              <a:spcAft>
                <a:spcPts val="0"/>
              </a:spcAft>
              <a:buClr>
                <a:schemeClr val="dk2"/>
              </a:buClr>
              <a:buSzPts val="1400"/>
              <a:buChar char="■"/>
              <a:defRPr/>
            </a:lvl9pPr>
          </a:lstStyle>
          <a:p>
            <a:endParaRPr/>
          </a:p>
        </p:txBody>
      </p:sp>
      <p:sp>
        <p:nvSpPr>
          <p:cNvPr id="51" name="Google Shape;51;p10"/>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2" name="Google Shape;52;p10"/>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4779"/>
            <a:ext cx="59214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1pPr>
            <a:lvl2pPr lvl="1">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2pPr>
            <a:lvl3pPr lvl="2">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3pPr>
            <a:lvl4pPr lvl="3">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4pPr>
            <a:lvl5pPr lvl="4">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5pPr>
            <a:lvl6pPr lvl="5">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6pPr>
            <a:lvl7pPr lvl="6">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7pPr>
            <a:lvl8pPr lvl="7">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8pPr>
            <a:lvl9pPr lvl="8">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923875"/>
            <a:ext cx="8520600" cy="3928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00A4B6"/>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7394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mc:AlternateContent xmlns:mc="http://schemas.openxmlformats.org/markup-compatibility/2006" xmlns:p14="http://schemas.microsoft.com/office/powerpoint/2010/main">
    <mc:Choice Requires="p14">
      <p:transition p14:dur="4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mozilla.org/en-US/docs/Web/JavaScript/Reference/Operators/Assignment" TargetMode="External"/><Relationship Id="rId2" Type="http://schemas.openxmlformats.org/officeDocument/2006/relationships/hyperlink" Target="https://developer.mozilla.org/en-US/docs/Web/JavaScript/Reference/Statements/let" TargetMode="External"/><Relationship Id="rId1" Type="http://schemas.openxmlformats.org/officeDocument/2006/relationships/slideLayout" Target="../slideLayouts/slideLayout6.xml"/><Relationship Id="rId6" Type="http://schemas.openxmlformats.org/officeDocument/2006/relationships/hyperlink" Target="https://developer.mozilla.org/en-US/docs/Web/JavaScript/Reference/Global_Objects/Array" TargetMode="External"/><Relationship Id="rId5" Type="http://schemas.openxmlformats.org/officeDocument/2006/relationships/hyperlink" Target="https://developer.mozilla.org/en-US/docs/Web/JavaScript/Reference/Global_Objects/Object" TargetMode="External"/><Relationship Id="rId4" Type="http://schemas.openxmlformats.org/officeDocument/2006/relationships/hyperlink" Target="https://developer.mozilla.org/en-US/docs/Web/JavaScript/Guide/Grammar_and_types#declaration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hyperlink" Target="https://www.tutorialspoint.com/es6/es6_maps_and_sets.htm" TargetMode="Externa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hyperlink" Target="https://www.tutorialspoint.com/es6/es6_reflect_api.htm" TargetMode="Externa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subTitle" idx="1"/>
          </p:nvPr>
        </p:nvSpPr>
        <p:spPr>
          <a:xfrm>
            <a:off x="3830350" y="1337250"/>
            <a:ext cx="5142000" cy="2217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52"/>
              <a:buNone/>
            </a:pPr>
            <a:r>
              <a:rPr lang="en-IN" sz="3000" dirty="0"/>
              <a:t>Unit -1. ECMA Script 6</a:t>
            </a:r>
          </a:p>
          <a:p>
            <a:pPr marL="0" lvl="0" indent="0" algn="ctr" rtl="0">
              <a:lnSpc>
                <a:spcPct val="100000"/>
              </a:lnSpc>
              <a:spcBef>
                <a:spcPts val="0"/>
              </a:spcBef>
              <a:spcAft>
                <a:spcPts val="0"/>
              </a:spcAft>
              <a:buSzPts val="852"/>
              <a:buNone/>
            </a:pPr>
            <a:endParaRPr lang="en-US" sz="3000" dirty="0"/>
          </a:p>
          <a:p>
            <a:pPr marL="0" lvl="0" indent="0" algn="ctr" rtl="0">
              <a:lnSpc>
                <a:spcPct val="100000"/>
              </a:lnSpc>
              <a:spcBef>
                <a:spcPts val="0"/>
              </a:spcBef>
              <a:spcAft>
                <a:spcPts val="0"/>
              </a:spcAft>
              <a:buSzPts val="852"/>
              <a:buNone/>
            </a:pPr>
            <a:endParaRPr lang="en-US" sz="3000" dirty="0"/>
          </a:p>
          <a:p>
            <a:pPr marL="0" lvl="0" indent="0" algn="ctr" rtl="0">
              <a:lnSpc>
                <a:spcPct val="100000"/>
              </a:lnSpc>
              <a:spcBef>
                <a:spcPts val="0"/>
              </a:spcBef>
              <a:spcAft>
                <a:spcPts val="0"/>
              </a:spcAft>
              <a:buSzPts val="852"/>
              <a:buNone/>
            </a:pPr>
            <a:r>
              <a:rPr lang="en-US" dirty="0"/>
              <a:t>A</a:t>
            </a:r>
            <a:r>
              <a:rPr lang="en-IN" dirty="0" err="1"/>
              <a:t>dvanced</a:t>
            </a:r>
            <a:r>
              <a:rPr lang="en-IN" dirty="0"/>
              <a:t> Web Technology</a:t>
            </a:r>
          </a:p>
          <a:p>
            <a:pPr marL="0" lvl="0" indent="0" algn="ctr" rtl="0">
              <a:lnSpc>
                <a:spcPct val="100000"/>
              </a:lnSpc>
              <a:spcBef>
                <a:spcPts val="0"/>
              </a:spcBef>
              <a:spcAft>
                <a:spcPts val="0"/>
              </a:spcAft>
              <a:buSzPts val="852"/>
              <a:buNone/>
            </a:pPr>
            <a:endParaRPr lang="en-US" sz="2400" dirty="0"/>
          </a:p>
          <a:p>
            <a:pPr marL="0" lvl="0" indent="0" algn="ctr" rtl="0">
              <a:lnSpc>
                <a:spcPct val="100000"/>
              </a:lnSpc>
              <a:spcBef>
                <a:spcPts val="0"/>
              </a:spcBef>
              <a:spcAft>
                <a:spcPts val="0"/>
              </a:spcAft>
              <a:buSzPts val="852"/>
              <a:buNone/>
            </a:pPr>
            <a:endParaRPr lang="en-US" sz="2400" dirty="0"/>
          </a:p>
          <a:p>
            <a:pPr marL="0" lvl="0" indent="0" algn="ctr" rtl="0">
              <a:lnSpc>
                <a:spcPct val="100000"/>
              </a:lnSpc>
              <a:spcBef>
                <a:spcPts val="0"/>
              </a:spcBef>
              <a:spcAft>
                <a:spcPts val="0"/>
              </a:spcAft>
              <a:buSzPts val="852"/>
              <a:buNone/>
            </a:pPr>
            <a:r>
              <a:rPr lang="en-US" sz="2400" dirty="0"/>
              <a:t>Dept. of C</a:t>
            </a:r>
            <a:r>
              <a:rPr lang="en-IN" sz="2400" dirty="0" err="1"/>
              <a:t>omputer</a:t>
            </a:r>
            <a:r>
              <a:rPr lang="en-IN" sz="2400" dirty="0"/>
              <a:t> Engineering</a:t>
            </a:r>
            <a:endParaRPr sz="3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D85CC-8338-A9B9-4B22-8588D7150A41}"/>
              </a:ext>
            </a:extLst>
          </p:cNvPr>
          <p:cNvSpPr>
            <a:spLocks noGrp="1"/>
          </p:cNvSpPr>
          <p:nvPr>
            <p:ph type="title"/>
          </p:nvPr>
        </p:nvSpPr>
        <p:spPr/>
        <p:txBody>
          <a:bodyPr>
            <a:normAutofit fontScale="90000"/>
          </a:bodyPr>
          <a:lstStyle/>
          <a:p>
            <a:r>
              <a:rPr lang="en-IN" dirty="0"/>
              <a:t>Enhanced Object ES6</a:t>
            </a:r>
          </a:p>
        </p:txBody>
      </p:sp>
      <p:sp>
        <p:nvSpPr>
          <p:cNvPr id="3" name="Text Placeholder 2">
            <a:extLst>
              <a:ext uri="{FF2B5EF4-FFF2-40B4-BE49-F238E27FC236}">
                <a16:creationId xmlns:a16="http://schemas.microsoft.com/office/drawing/2014/main" id="{091F0878-B216-E46C-9888-2DD6C23DBC23}"/>
              </a:ext>
            </a:extLst>
          </p:cNvPr>
          <p:cNvSpPr>
            <a:spLocks noGrp="1"/>
          </p:cNvSpPr>
          <p:nvPr>
            <p:ph type="body" idx="1"/>
          </p:nvPr>
        </p:nvSpPr>
        <p:spPr/>
        <p:txBody>
          <a:bodyPr/>
          <a:lstStyle/>
          <a:p>
            <a:r>
              <a:rPr lang="en-US" b="1" i="0" dirty="0">
                <a:solidFill>
                  <a:srgbClr val="273239"/>
                </a:solidFill>
                <a:effectLst/>
                <a:latin typeface="Nunito" pitchFamily="2" charset="0"/>
              </a:rPr>
              <a:t>Object literal enhancement </a:t>
            </a:r>
            <a:r>
              <a:rPr lang="en-US" b="0" i="0" dirty="0">
                <a:solidFill>
                  <a:srgbClr val="273239"/>
                </a:solidFill>
                <a:effectLst/>
                <a:latin typeface="Nunito" pitchFamily="2" charset="0"/>
              </a:rPr>
              <a:t>is used to group variables from the global scope and form them into </a:t>
            </a:r>
            <a:r>
              <a:rPr lang="en-US" b="0" i="0" dirty="0" err="1">
                <a:solidFill>
                  <a:srgbClr val="273239"/>
                </a:solidFill>
                <a:effectLst/>
                <a:latin typeface="Nunito" pitchFamily="2" charset="0"/>
              </a:rPr>
              <a:t>javascript</a:t>
            </a:r>
            <a:r>
              <a:rPr lang="en-US" b="0" i="0" dirty="0">
                <a:solidFill>
                  <a:srgbClr val="273239"/>
                </a:solidFill>
                <a:effectLst/>
                <a:latin typeface="Nunito" pitchFamily="2" charset="0"/>
              </a:rPr>
              <a:t> objects. It is the process of </a:t>
            </a:r>
            <a:r>
              <a:rPr lang="en-US" b="1" i="0" dirty="0">
                <a:solidFill>
                  <a:srgbClr val="273239"/>
                </a:solidFill>
                <a:effectLst/>
                <a:latin typeface="Nunito" pitchFamily="2" charset="0"/>
              </a:rPr>
              <a:t>restructuring</a:t>
            </a:r>
            <a:r>
              <a:rPr lang="en-US" b="0" i="0" dirty="0">
                <a:solidFill>
                  <a:srgbClr val="273239"/>
                </a:solidFill>
                <a:effectLst/>
                <a:latin typeface="Nunito" pitchFamily="2" charset="0"/>
              </a:rPr>
              <a:t> or putting back together.</a:t>
            </a:r>
          </a:p>
          <a:p>
            <a:endParaRPr lang="en-US" b="0" i="0" dirty="0">
              <a:solidFill>
                <a:srgbClr val="273239"/>
              </a:solidFill>
              <a:effectLst/>
              <a:latin typeface="Nunito" pitchFamily="2" charset="0"/>
            </a:endParaRPr>
          </a:p>
          <a:p>
            <a:r>
              <a:rPr lang="en-US" dirty="0">
                <a:solidFill>
                  <a:srgbClr val="273239"/>
                </a:solidFill>
                <a:latin typeface="Nunito" pitchFamily="2" charset="0"/>
              </a:rPr>
              <a:t>Some of the examples of enhanced object in ES6 are as follows :- </a:t>
            </a:r>
          </a:p>
          <a:p>
            <a:pPr marL="114300" indent="0">
              <a:buNone/>
            </a:pPr>
            <a:r>
              <a:rPr lang="en-US" dirty="0">
                <a:solidFill>
                  <a:srgbClr val="273239"/>
                </a:solidFill>
                <a:latin typeface="Nunito" pitchFamily="2" charset="0"/>
              </a:rPr>
              <a:t>  </a:t>
            </a:r>
          </a:p>
          <a:p>
            <a:pPr marL="114300" indent="0">
              <a:buNone/>
            </a:pPr>
            <a:r>
              <a:rPr lang="en-US" sz="1600" dirty="0">
                <a:solidFill>
                  <a:srgbClr val="273239"/>
                </a:solidFill>
                <a:latin typeface="Nunito" pitchFamily="2" charset="0"/>
              </a:rPr>
              <a:t>          // variable declaration</a:t>
            </a:r>
          </a:p>
          <a:p>
            <a:pPr marL="114300" indent="0">
              <a:buNone/>
            </a:pPr>
            <a:r>
              <a:rPr lang="en-US" sz="1600" dirty="0">
                <a:solidFill>
                  <a:srgbClr val="273239"/>
                </a:solidFill>
                <a:latin typeface="Nunito" pitchFamily="2" charset="0"/>
              </a:rPr>
              <a:t>	var name = "Duke";</a:t>
            </a:r>
          </a:p>
          <a:p>
            <a:pPr marL="114300" indent="0">
              <a:buNone/>
            </a:pPr>
            <a:r>
              <a:rPr lang="en-US" sz="1600" dirty="0">
                <a:solidFill>
                  <a:srgbClr val="273239"/>
                </a:solidFill>
                <a:latin typeface="Nunito" pitchFamily="2" charset="0"/>
              </a:rPr>
              <a:t>	var gender = “male";</a:t>
            </a:r>
          </a:p>
          <a:p>
            <a:pPr marL="114300" indent="0">
              <a:buNone/>
            </a:pPr>
            <a:r>
              <a:rPr lang="en-US" sz="1600" dirty="0">
                <a:solidFill>
                  <a:srgbClr val="273239"/>
                </a:solidFill>
                <a:latin typeface="Nunito" pitchFamily="2" charset="0"/>
              </a:rPr>
              <a:t>	var age = 5;</a:t>
            </a:r>
          </a:p>
        </p:txBody>
      </p:sp>
    </p:spTree>
    <p:extLst>
      <p:ext uri="{BB962C8B-B14F-4D97-AF65-F5344CB8AC3E}">
        <p14:creationId xmlns:p14="http://schemas.microsoft.com/office/powerpoint/2010/main" val="90396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5ED1-DFA7-57BC-0430-547DB3C060AD}"/>
              </a:ext>
            </a:extLst>
          </p:cNvPr>
          <p:cNvSpPr>
            <a:spLocks noGrp="1"/>
          </p:cNvSpPr>
          <p:nvPr>
            <p:ph type="title"/>
          </p:nvPr>
        </p:nvSpPr>
        <p:spPr/>
        <p:txBody>
          <a:bodyPr>
            <a:normAutofit fontScale="90000"/>
          </a:bodyPr>
          <a:lstStyle/>
          <a:p>
            <a:r>
              <a:rPr lang="en-IN" dirty="0"/>
              <a:t>Enhanced Object ES6</a:t>
            </a:r>
          </a:p>
        </p:txBody>
      </p:sp>
      <p:sp>
        <p:nvSpPr>
          <p:cNvPr id="3" name="Text Placeholder 2">
            <a:extLst>
              <a:ext uri="{FF2B5EF4-FFF2-40B4-BE49-F238E27FC236}">
                <a16:creationId xmlns:a16="http://schemas.microsoft.com/office/drawing/2014/main" id="{816F8ABA-E6AD-52B7-4860-59FC0F51049F}"/>
              </a:ext>
            </a:extLst>
          </p:cNvPr>
          <p:cNvSpPr>
            <a:spLocks noGrp="1"/>
          </p:cNvSpPr>
          <p:nvPr>
            <p:ph type="body" idx="1"/>
          </p:nvPr>
        </p:nvSpPr>
        <p:spPr/>
        <p:txBody>
          <a:bodyPr/>
          <a:lstStyle/>
          <a:p>
            <a:pPr marL="114300" indent="0">
              <a:buNone/>
            </a:pPr>
            <a:r>
              <a:rPr lang="en-US" dirty="0"/>
              <a:t>    // Using Object Literal Enhancement</a:t>
            </a:r>
          </a:p>
          <a:p>
            <a:pPr marL="114300" indent="0">
              <a:buNone/>
            </a:pPr>
            <a:r>
              <a:rPr lang="en-US" dirty="0"/>
              <a:t>    // Combines all variables into a person object</a:t>
            </a:r>
          </a:p>
          <a:p>
            <a:pPr marL="114300" indent="0">
              <a:buNone/>
            </a:pPr>
            <a:r>
              <a:rPr lang="en-US" dirty="0"/>
              <a:t>	var person = {name, gender, age};</a:t>
            </a:r>
          </a:p>
          <a:p>
            <a:pPr marL="114300" indent="0">
              <a:buNone/>
            </a:pPr>
            <a:r>
              <a:rPr lang="en-US" dirty="0"/>
              <a:t>	console.log(person);</a:t>
            </a:r>
            <a:endParaRPr lang="en-IN" dirty="0"/>
          </a:p>
        </p:txBody>
      </p:sp>
    </p:spTree>
    <p:extLst>
      <p:ext uri="{BB962C8B-B14F-4D97-AF65-F5344CB8AC3E}">
        <p14:creationId xmlns:p14="http://schemas.microsoft.com/office/powerpoint/2010/main" val="3874248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F4BBF-7B97-9BEF-5D4A-46F570FF2FA5}"/>
              </a:ext>
            </a:extLst>
          </p:cNvPr>
          <p:cNvSpPr>
            <a:spLocks noGrp="1"/>
          </p:cNvSpPr>
          <p:nvPr>
            <p:ph type="title"/>
          </p:nvPr>
        </p:nvSpPr>
        <p:spPr/>
        <p:txBody>
          <a:bodyPr>
            <a:normAutofit fontScale="90000"/>
          </a:bodyPr>
          <a:lstStyle/>
          <a:p>
            <a:r>
              <a:rPr lang="en-IN" dirty="0"/>
              <a:t>Enhanced Object ES6</a:t>
            </a:r>
          </a:p>
        </p:txBody>
      </p:sp>
      <p:sp>
        <p:nvSpPr>
          <p:cNvPr id="3" name="Text Placeholder 2">
            <a:extLst>
              <a:ext uri="{FF2B5EF4-FFF2-40B4-BE49-F238E27FC236}">
                <a16:creationId xmlns:a16="http://schemas.microsoft.com/office/drawing/2014/main" id="{D67E79EB-92CA-B826-CA8F-662C3C3254E1}"/>
              </a:ext>
            </a:extLst>
          </p:cNvPr>
          <p:cNvSpPr>
            <a:spLocks noGrp="1"/>
          </p:cNvSpPr>
          <p:nvPr>
            <p:ph type="body" idx="1"/>
          </p:nvPr>
        </p:nvSpPr>
        <p:spPr/>
        <p:txBody>
          <a:bodyPr>
            <a:normAutofit lnSpcReduction="10000"/>
          </a:bodyPr>
          <a:lstStyle/>
          <a:p>
            <a:r>
              <a:rPr lang="en-US" b="0" i="0" dirty="0">
                <a:solidFill>
                  <a:srgbClr val="273239"/>
                </a:solidFill>
                <a:effectLst/>
                <a:latin typeface="Nunito" pitchFamily="2" charset="0"/>
              </a:rPr>
              <a:t>We can also create object methods with object literal enhancement.</a:t>
            </a:r>
          </a:p>
          <a:p>
            <a:pPr marL="1028700" lvl="2" indent="0">
              <a:buNone/>
            </a:pPr>
            <a:r>
              <a:rPr lang="en-IN" dirty="0">
                <a:solidFill>
                  <a:schemeClr val="tx1"/>
                </a:solidFill>
              </a:rPr>
              <a:t>// variable declaration</a:t>
            </a:r>
          </a:p>
          <a:p>
            <a:pPr marL="1028700" lvl="2" indent="0">
              <a:buNone/>
            </a:pPr>
            <a:r>
              <a:rPr lang="en-IN" dirty="0">
                <a:solidFill>
                  <a:schemeClr val="tx1"/>
                </a:solidFill>
              </a:rPr>
              <a:t>var name = "Tim";</a:t>
            </a:r>
          </a:p>
          <a:p>
            <a:pPr marL="1028700" lvl="2" indent="0">
              <a:buNone/>
            </a:pPr>
            <a:r>
              <a:rPr lang="en-IN" dirty="0">
                <a:solidFill>
                  <a:schemeClr val="tx1"/>
                </a:solidFill>
              </a:rPr>
              <a:t>var gender = “male";</a:t>
            </a:r>
          </a:p>
          <a:p>
            <a:pPr marL="1028700" lvl="2" indent="0">
              <a:buNone/>
            </a:pPr>
            <a:r>
              <a:rPr lang="en-IN" dirty="0">
                <a:solidFill>
                  <a:schemeClr val="tx1"/>
                </a:solidFill>
              </a:rPr>
              <a:t>var age = 7;</a:t>
            </a:r>
          </a:p>
          <a:p>
            <a:pPr marL="1028700" lvl="2" indent="0">
              <a:buNone/>
            </a:pPr>
            <a:r>
              <a:rPr lang="en-IN" dirty="0">
                <a:solidFill>
                  <a:schemeClr val="tx1"/>
                </a:solidFill>
              </a:rPr>
              <a:t>  </a:t>
            </a:r>
          </a:p>
          <a:p>
            <a:pPr marL="1028700" lvl="2" indent="0">
              <a:buNone/>
            </a:pPr>
            <a:r>
              <a:rPr lang="en-IN" dirty="0">
                <a:solidFill>
                  <a:schemeClr val="tx1"/>
                </a:solidFill>
              </a:rPr>
              <a:t>// function declaration</a:t>
            </a:r>
          </a:p>
          <a:p>
            <a:pPr marL="1028700" lvl="2" indent="0">
              <a:buNone/>
            </a:pPr>
            <a:r>
              <a:rPr lang="en-IN" dirty="0">
                <a:solidFill>
                  <a:schemeClr val="tx1"/>
                </a:solidFill>
              </a:rPr>
              <a:t>var sound = function(){</a:t>
            </a:r>
          </a:p>
          <a:p>
            <a:pPr marL="1028700" lvl="2" indent="0">
              <a:buNone/>
            </a:pPr>
            <a:r>
              <a:rPr lang="en-IN" dirty="0">
                <a:solidFill>
                  <a:schemeClr val="tx1"/>
                </a:solidFill>
              </a:rPr>
              <a:t>    console.log(“hello hi !!");</a:t>
            </a:r>
          </a:p>
          <a:p>
            <a:pPr marL="1028700" lvl="2" indent="0">
              <a:buNone/>
            </a:pPr>
            <a:r>
              <a:rPr lang="en-IN" dirty="0">
                <a:solidFill>
                  <a:schemeClr val="tx1"/>
                </a:solidFill>
              </a:rPr>
              <a:t>}</a:t>
            </a:r>
          </a:p>
          <a:p>
            <a:pPr marL="1028700" lvl="2" indent="0">
              <a:buNone/>
            </a:pPr>
            <a:r>
              <a:rPr lang="en-IN" dirty="0">
                <a:solidFill>
                  <a:schemeClr val="tx1"/>
                </a:solidFill>
              </a:rPr>
              <a:t>  </a:t>
            </a:r>
          </a:p>
          <a:p>
            <a:pPr marL="1028700" lvl="2" indent="0">
              <a:buNone/>
            </a:pPr>
            <a:r>
              <a:rPr lang="en-IN" dirty="0">
                <a:solidFill>
                  <a:schemeClr val="tx1"/>
                </a:solidFill>
              </a:rPr>
              <a:t>// Using Object Literal Enhancement</a:t>
            </a:r>
          </a:p>
          <a:p>
            <a:pPr marL="1028700" lvl="2" indent="0">
              <a:buNone/>
            </a:pPr>
            <a:r>
              <a:rPr lang="en-IN" dirty="0">
                <a:solidFill>
                  <a:schemeClr val="tx1"/>
                </a:solidFill>
              </a:rPr>
              <a:t>// combines all variables into an person object</a:t>
            </a:r>
          </a:p>
          <a:p>
            <a:pPr marL="1028700" lvl="2" indent="0">
              <a:buNone/>
            </a:pPr>
            <a:r>
              <a:rPr lang="en-IN" dirty="0">
                <a:solidFill>
                  <a:schemeClr val="tx1"/>
                </a:solidFill>
              </a:rPr>
              <a:t>var person = {name, gender, age, sound};</a:t>
            </a:r>
          </a:p>
          <a:p>
            <a:pPr marL="1028700" lvl="2" indent="0">
              <a:buNone/>
            </a:pPr>
            <a:r>
              <a:rPr lang="en-IN" dirty="0" err="1">
                <a:solidFill>
                  <a:schemeClr val="tx1"/>
                </a:solidFill>
              </a:rPr>
              <a:t>person.sound</a:t>
            </a:r>
            <a:r>
              <a:rPr lang="en-IN" dirty="0">
                <a:solidFill>
                  <a:schemeClr val="tx1"/>
                </a:solidFill>
              </a:rPr>
              <a:t>();</a:t>
            </a:r>
          </a:p>
        </p:txBody>
      </p:sp>
    </p:spTree>
    <p:extLst>
      <p:ext uri="{BB962C8B-B14F-4D97-AF65-F5344CB8AC3E}">
        <p14:creationId xmlns:p14="http://schemas.microsoft.com/office/powerpoint/2010/main" val="2893879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2858D-8A67-7765-C5E2-B5A9F77C0E41}"/>
              </a:ext>
            </a:extLst>
          </p:cNvPr>
          <p:cNvSpPr>
            <a:spLocks noGrp="1"/>
          </p:cNvSpPr>
          <p:nvPr>
            <p:ph type="title"/>
          </p:nvPr>
        </p:nvSpPr>
        <p:spPr/>
        <p:txBody>
          <a:bodyPr>
            <a:normAutofit fontScale="90000"/>
          </a:bodyPr>
          <a:lstStyle/>
          <a:p>
            <a:r>
              <a:rPr lang="en-IN" dirty="0"/>
              <a:t>Enhanced Object ES6</a:t>
            </a:r>
          </a:p>
        </p:txBody>
      </p:sp>
      <p:sp>
        <p:nvSpPr>
          <p:cNvPr id="3" name="Text Placeholder 2">
            <a:extLst>
              <a:ext uri="{FF2B5EF4-FFF2-40B4-BE49-F238E27FC236}">
                <a16:creationId xmlns:a16="http://schemas.microsoft.com/office/drawing/2014/main" id="{797ACDE5-7EC9-D90E-EC56-C5E6160391AA}"/>
              </a:ext>
            </a:extLst>
          </p:cNvPr>
          <p:cNvSpPr>
            <a:spLocks noGrp="1"/>
          </p:cNvSpPr>
          <p:nvPr>
            <p:ph type="body" idx="1"/>
          </p:nvPr>
        </p:nvSpPr>
        <p:spPr/>
        <p:txBody>
          <a:bodyPr>
            <a:normAutofit fontScale="92500" lnSpcReduction="20000"/>
          </a:bodyPr>
          <a:lstStyle/>
          <a:p>
            <a:r>
              <a:rPr lang="en-US" b="0" i="0" dirty="0">
                <a:solidFill>
                  <a:srgbClr val="273239"/>
                </a:solidFill>
                <a:effectLst/>
                <a:latin typeface="Nunito" pitchFamily="2" charset="0"/>
              </a:rPr>
              <a:t>We can also use </a:t>
            </a:r>
            <a:r>
              <a:rPr lang="en-US" b="1" i="0" dirty="0">
                <a:solidFill>
                  <a:srgbClr val="273239"/>
                </a:solidFill>
                <a:effectLst/>
                <a:latin typeface="Nunito" pitchFamily="2" charset="0"/>
              </a:rPr>
              <a:t>“this”</a:t>
            </a:r>
            <a:r>
              <a:rPr lang="en-US" b="0" i="0" dirty="0">
                <a:solidFill>
                  <a:srgbClr val="273239"/>
                </a:solidFill>
                <a:effectLst/>
                <a:latin typeface="Nunito" pitchFamily="2" charset="0"/>
              </a:rPr>
              <a:t> keyword to access the object keys.</a:t>
            </a:r>
          </a:p>
          <a:p>
            <a:pPr marL="596900" lvl="1" indent="0">
              <a:buNone/>
            </a:pPr>
            <a:r>
              <a:rPr lang="en-IN" dirty="0">
                <a:solidFill>
                  <a:schemeClr val="tx1"/>
                </a:solidFill>
              </a:rPr>
              <a:t>// Variable declaration</a:t>
            </a:r>
          </a:p>
          <a:p>
            <a:pPr marL="596900" lvl="1" indent="0">
              <a:buNone/>
            </a:pPr>
            <a:r>
              <a:rPr lang="en-IN" dirty="0">
                <a:solidFill>
                  <a:schemeClr val="tx1"/>
                </a:solidFill>
              </a:rPr>
              <a:t>    var name = "Lilly";</a:t>
            </a:r>
          </a:p>
          <a:p>
            <a:pPr marL="596900" lvl="1" indent="0">
              <a:buNone/>
            </a:pPr>
            <a:r>
              <a:rPr lang="en-IN" dirty="0">
                <a:solidFill>
                  <a:schemeClr val="tx1"/>
                </a:solidFill>
              </a:rPr>
              <a:t>    var </a:t>
            </a:r>
            <a:r>
              <a:rPr lang="en-IN" dirty="0" err="1">
                <a:solidFill>
                  <a:schemeClr val="tx1"/>
                </a:solidFill>
              </a:rPr>
              <a:t>color</a:t>
            </a:r>
            <a:r>
              <a:rPr lang="en-IN" dirty="0">
                <a:solidFill>
                  <a:schemeClr val="tx1"/>
                </a:solidFill>
              </a:rPr>
              <a:t> = "White";</a:t>
            </a:r>
          </a:p>
          <a:p>
            <a:pPr marL="596900" lvl="1" indent="0">
              <a:buNone/>
            </a:pPr>
            <a:r>
              <a:rPr lang="en-IN" dirty="0">
                <a:solidFill>
                  <a:schemeClr val="tx1"/>
                </a:solidFill>
              </a:rPr>
              <a:t>    var age = 3;</a:t>
            </a:r>
          </a:p>
          <a:p>
            <a:pPr marL="596900" lvl="1" indent="0">
              <a:buNone/>
            </a:pPr>
            <a:r>
              <a:rPr lang="en-IN" dirty="0">
                <a:solidFill>
                  <a:schemeClr val="tx1"/>
                </a:solidFill>
              </a:rPr>
              <a:t>  </a:t>
            </a:r>
          </a:p>
          <a:p>
            <a:pPr marL="596900" lvl="1" indent="0">
              <a:buNone/>
            </a:pPr>
            <a:r>
              <a:rPr lang="en-IN" dirty="0">
                <a:solidFill>
                  <a:schemeClr val="tx1"/>
                </a:solidFill>
              </a:rPr>
              <a:t>    // function declaration </a:t>
            </a:r>
          </a:p>
          <a:p>
            <a:pPr marL="596900" lvl="1" indent="0">
              <a:buNone/>
            </a:pPr>
            <a:r>
              <a:rPr lang="en-IN" dirty="0">
                <a:solidFill>
                  <a:schemeClr val="tx1"/>
                </a:solidFill>
              </a:rPr>
              <a:t>    // using "this" keyword to access the object keys.</a:t>
            </a:r>
          </a:p>
          <a:p>
            <a:pPr marL="596900" lvl="1" indent="0">
              <a:buNone/>
            </a:pPr>
            <a:r>
              <a:rPr lang="en-IN" dirty="0">
                <a:solidFill>
                  <a:schemeClr val="tx1"/>
                </a:solidFill>
              </a:rPr>
              <a:t>    var </a:t>
            </a:r>
            <a:r>
              <a:rPr lang="en-IN" dirty="0" err="1">
                <a:solidFill>
                  <a:schemeClr val="tx1"/>
                </a:solidFill>
              </a:rPr>
              <a:t>barkWithName</a:t>
            </a:r>
            <a:r>
              <a:rPr lang="en-IN" dirty="0">
                <a:solidFill>
                  <a:schemeClr val="tx1"/>
                </a:solidFill>
              </a:rPr>
              <a:t> = function(){</a:t>
            </a:r>
          </a:p>
          <a:p>
            <a:pPr marL="596900" lvl="1" indent="0">
              <a:buNone/>
            </a:pPr>
            <a:r>
              <a:rPr lang="en-IN" dirty="0">
                <a:solidFill>
                  <a:schemeClr val="tx1"/>
                </a:solidFill>
              </a:rPr>
              <a:t>        console.log('Woof Woof!!, I am '</a:t>
            </a:r>
          </a:p>
          <a:p>
            <a:pPr marL="596900" lvl="1" indent="0">
              <a:buNone/>
            </a:pPr>
            <a:r>
              <a:rPr lang="en-IN" dirty="0">
                <a:solidFill>
                  <a:schemeClr val="tx1"/>
                </a:solidFill>
              </a:rPr>
              <a:t>        +this.name+' and I am a '</a:t>
            </a:r>
          </a:p>
          <a:p>
            <a:pPr marL="596900" lvl="1" indent="0">
              <a:buNone/>
            </a:pPr>
            <a:r>
              <a:rPr lang="en-IN" dirty="0">
                <a:solidFill>
                  <a:schemeClr val="tx1"/>
                </a:solidFill>
              </a:rPr>
              <a:t>        +</a:t>
            </a:r>
            <a:r>
              <a:rPr lang="en-IN" dirty="0" err="1">
                <a:solidFill>
                  <a:schemeClr val="tx1"/>
                </a:solidFill>
              </a:rPr>
              <a:t>this.age</a:t>
            </a:r>
            <a:r>
              <a:rPr lang="en-IN" dirty="0">
                <a:solidFill>
                  <a:schemeClr val="tx1"/>
                </a:solidFill>
              </a:rPr>
              <a:t>+' years old, '</a:t>
            </a:r>
          </a:p>
          <a:p>
            <a:pPr marL="596900" lvl="1" indent="0">
              <a:buNone/>
            </a:pPr>
            <a:r>
              <a:rPr lang="en-IN" dirty="0">
                <a:solidFill>
                  <a:schemeClr val="tx1"/>
                </a:solidFill>
              </a:rPr>
              <a:t>        +</a:t>
            </a:r>
            <a:r>
              <a:rPr lang="en-IN" dirty="0" err="1">
                <a:solidFill>
                  <a:schemeClr val="tx1"/>
                </a:solidFill>
              </a:rPr>
              <a:t>this.color</a:t>
            </a:r>
            <a:r>
              <a:rPr lang="en-IN" dirty="0">
                <a:solidFill>
                  <a:schemeClr val="tx1"/>
                </a:solidFill>
              </a:rPr>
              <a:t>+ ' coloured </a:t>
            </a:r>
            <a:r>
              <a:rPr lang="en-IN" dirty="0" err="1">
                <a:solidFill>
                  <a:schemeClr val="tx1"/>
                </a:solidFill>
              </a:rPr>
              <a:t>dog.Woof</a:t>
            </a:r>
            <a:r>
              <a:rPr lang="en-IN" dirty="0">
                <a:solidFill>
                  <a:schemeClr val="tx1"/>
                </a:solidFill>
              </a:rPr>
              <a:t> Woof!!');</a:t>
            </a:r>
          </a:p>
          <a:p>
            <a:pPr marL="596900" lvl="1" indent="0">
              <a:buNone/>
            </a:pPr>
            <a:r>
              <a:rPr lang="en-IN" dirty="0">
                <a:solidFill>
                  <a:schemeClr val="tx1"/>
                </a:solidFill>
              </a:rPr>
              <a:t>    }</a:t>
            </a:r>
          </a:p>
          <a:p>
            <a:pPr marL="596900" lvl="1" indent="0">
              <a:buNone/>
            </a:pPr>
            <a:r>
              <a:rPr lang="en-IN" dirty="0">
                <a:solidFill>
                  <a:schemeClr val="tx1"/>
                </a:solidFill>
              </a:rPr>
              <a:t>  </a:t>
            </a:r>
          </a:p>
          <a:p>
            <a:pPr marL="596900" lvl="1" indent="0">
              <a:buNone/>
            </a:pPr>
            <a:r>
              <a:rPr lang="en-IN" dirty="0">
                <a:solidFill>
                  <a:schemeClr val="tx1"/>
                </a:solidFill>
              </a:rPr>
              <a:t>    // Using Object Literal Enhancement</a:t>
            </a:r>
          </a:p>
          <a:p>
            <a:pPr marL="596900" lvl="1" indent="0">
              <a:buNone/>
            </a:pPr>
            <a:r>
              <a:rPr lang="en-IN" dirty="0">
                <a:solidFill>
                  <a:schemeClr val="tx1"/>
                </a:solidFill>
              </a:rPr>
              <a:t>    // combines all variables into a </a:t>
            </a:r>
            <a:r>
              <a:rPr lang="en-IN" dirty="0" err="1">
                <a:solidFill>
                  <a:schemeClr val="tx1"/>
                </a:solidFill>
              </a:rPr>
              <a:t>yetAnotherDog</a:t>
            </a:r>
            <a:r>
              <a:rPr lang="en-IN" dirty="0">
                <a:solidFill>
                  <a:schemeClr val="tx1"/>
                </a:solidFill>
              </a:rPr>
              <a:t> object</a:t>
            </a:r>
          </a:p>
          <a:p>
            <a:pPr marL="596900" lvl="1" indent="0">
              <a:buNone/>
            </a:pPr>
            <a:r>
              <a:rPr lang="en-IN" dirty="0">
                <a:solidFill>
                  <a:schemeClr val="tx1"/>
                </a:solidFill>
              </a:rPr>
              <a:t>    var </a:t>
            </a:r>
            <a:r>
              <a:rPr lang="en-IN" dirty="0" err="1">
                <a:solidFill>
                  <a:schemeClr val="tx1"/>
                </a:solidFill>
              </a:rPr>
              <a:t>yetAnotherDog</a:t>
            </a:r>
            <a:r>
              <a:rPr lang="en-IN" dirty="0">
                <a:solidFill>
                  <a:schemeClr val="tx1"/>
                </a:solidFill>
              </a:rPr>
              <a:t> = {name, </a:t>
            </a:r>
            <a:r>
              <a:rPr lang="en-IN" dirty="0" err="1">
                <a:solidFill>
                  <a:schemeClr val="tx1"/>
                </a:solidFill>
              </a:rPr>
              <a:t>color</a:t>
            </a:r>
            <a:r>
              <a:rPr lang="en-IN" dirty="0">
                <a:solidFill>
                  <a:schemeClr val="tx1"/>
                </a:solidFill>
              </a:rPr>
              <a:t>, age, </a:t>
            </a:r>
            <a:r>
              <a:rPr lang="en-IN" dirty="0" err="1">
                <a:solidFill>
                  <a:schemeClr val="tx1"/>
                </a:solidFill>
              </a:rPr>
              <a:t>barkWithName</a:t>
            </a:r>
            <a:r>
              <a:rPr lang="en-IN" dirty="0">
                <a:solidFill>
                  <a:schemeClr val="tx1"/>
                </a:solidFill>
              </a:rPr>
              <a:t>};</a:t>
            </a:r>
          </a:p>
          <a:p>
            <a:pPr marL="596900" lvl="1" indent="0">
              <a:buNone/>
            </a:pPr>
            <a:r>
              <a:rPr lang="en-IN" dirty="0">
                <a:solidFill>
                  <a:schemeClr val="tx1"/>
                </a:solidFill>
              </a:rPr>
              <a:t>    </a:t>
            </a:r>
            <a:r>
              <a:rPr lang="en-IN" dirty="0" err="1">
                <a:solidFill>
                  <a:schemeClr val="tx1"/>
                </a:solidFill>
              </a:rPr>
              <a:t>yetAnotherDog.barkWithName</a:t>
            </a:r>
            <a:r>
              <a:rPr lang="en-IN" dirty="0">
                <a:solidFill>
                  <a:schemeClr val="tx1"/>
                </a:solidFill>
              </a:rPr>
              <a:t>();</a:t>
            </a:r>
          </a:p>
        </p:txBody>
      </p:sp>
    </p:spTree>
    <p:extLst>
      <p:ext uri="{BB962C8B-B14F-4D97-AF65-F5344CB8AC3E}">
        <p14:creationId xmlns:p14="http://schemas.microsoft.com/office/powerpoint/2010/main" val="3545970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CBF7-709B-F826-807D-03829AF8EAFC}"/>
              </a:ext>
            </a:extLst>
          </p:cNvPr>
          <p:cNvSpPr>
            <a:spLocks noGrp="1"/>
          </p:cNvSpPr>
          <p:nvPr>
            <p:ph type="title"/>
          </p:nvPr>
        </p:nvSpPr>
        <p:spPr/>
        <p:txBody>
          <a:bodyPr>
            <a:normAutofit fontScale="90000"/>
          </a:bodyPr>
          <a:lstStyle/>
          <a:p>
            <a:r>
              <a:rPr lang="en-IN" dirty="0"/>
              <a:t>Enhanced Object ES6</a:t>
            </a:r>
          </a:p>
        </p:txBody>
      </p:sp>
      <p:sp>
        <p:nvSpPr>
          <p:cNvPr id="3" name="Text Placeholder 2">
            <a:extLst>
              <a:ext uri="{FF2B5EF4-FFF2-40B4-BE49-F238E27FC236}">
                <a16:creationId xmlns:a16="http://schemas.microsoft.com/office/drawing/2014/main" id="{1247E2E8-3A59-3279-1016-A600991791B4}"/>
              </a:ext>
            </a:extLst>
          </p:cNvPr>
          <p:cNvSpPr>
            <a:spLocks noGrp="1"/>
          </p:cNvSpPr>
          <p:nvPr>
            <p:ph type="body" idx="1"/>
          </p:nvPr>
        </p:nvSpPr>
        <p:spPr/>
        <p:txBody>
          <a:bodyPr>
            <a:normAutofit/>
          </a:bodyPr>
          <a:lstStyle/>
          <a:p>
            <a:r>
              <a:rPr lang="en-US" b="0" i="0" dirty="0">
                <a:solidFill>
                  <a:srgbClr val="273239"/>
                </a:solidFill>
                <a:effectLst/>
                <a:latin typeface="Nunito" pitchFamily="2" charset="0"/>
              </a:rPr>
              <a:t>When defining </a:t>
            </a:r>
            <a:r>
              <a:rPr lang="en-US" b="1" i="0" dirty="0">
                <a:solidFill>
                  <a:srgbClr val="273239"/>
                </a:solidFill>
                <a:effectLst/>
                <a:latin typeface="Nunito" pitchFamily="2" charset="0"/>
              </a:rPr>
              <a:t>object methods</a:t>
            </a:r>
            <a:r>
              <a:rPr lang="en-US" b="0" i="0" dirty="0">
                <a:solidFill>
                  <a:srgbClr val="273239"/>
                </a:solidFill>
                <a:effectLst/>
                <a:latin typeface="Nunito" pitchFamily="2" charset="0"/>
              </a:rPr>
              <a:t>, it is no longer necessary to use the </a:t>
            </a:r>
            <a:r>
              <a:rPr lang="en-US" b="1" i="0" dirty="0">
                <a:solidFill>
                  <a:srgbClr val="273239"/>
                </a:solidFill>
                <a:effectLst/>
                <a:latin typeface="Nunito" pitchFamily="2" charset="0"/>
              </a:rPr>
              <a:t>function</a:t>
            </a:r>
            <a:r>
              <a:rPr lang="en-US" b="0" i="0" dirty="0">
                <a:solidFill>
                  <a:srgbClr val="273239"/>
                </a:solidFill>
                <a:effectLst/>
                <a:latin typeface="Nunito" pitchFamily="2" charset="0"/>
              </a:rPr>
              <a:t> keyword. Object literal enhancement allows us to pull global variables into objects and reduces typing by making the </a:t>
            </a:r>
            <a:r>
              <a:rPr lang="en-US" dirty="0"/>
              <a:t>function keyword </a:t>
            </a:r>
            <a:r>
              <a:rPr lang="en-US" dirty="0">
                <a:solidFill>
                  <a:schemeClr val="tx1"/>
                </a:solidFill>
              </a:rPr>
              <a:t>unnecessary.</a:t>
            </a:r>
          </a:p>
          <a:p>
            <a:pPr marL="596900" lvl="1" indent="0">
              <a:buNone/>
            </a:pPr>
            <a:r>
              <a:rPr lang="en-IN" dirty="0">
                <a:solidFill>
                  <a:schemeClr val="tx1"/>
                </a:solidFill>
              </a:rPr>
              <a:t>// New syntax without function keyword</a:t>
            </a:r>
          </a:p>
          <a:p>
            <a:pPr marL="596900" lvl="1" indent="0">
              <a:buNone/>
            </a:pPr>
            <a:r>
              <a:rPr lang="en-IN" dirty="0">
                <a:solidFill>
                  <a:schemeClr val="tx1"/>
                </a:solidFill>
              </a:rPr>
              <a:t>const driver2 = {</a:t>
            </a:r>
          </a:p>
          <a:p>
            <a:pPr marL="596900" lvl="1" indent="0">
              <a:buNone/>
            </a:pPr>
            <a:r>
              <a:rPr lang="en-IN" dirty="0">
                <a:solidFill>
                  <a:schemeClr val="tx1"/>
                </a:solidFill>
              </a:rPr>
              <a:t>   name: "Jane",</a:t>
            </a:r>
          </a:p>
          <a:p>
            <a:pPr marL="596900" lvl="1" indent="0">
              <a:buNone/>
            </a:pPr>
            <a:r>
              <a:rPr lang="en-IN" dirty="0">
                <a:solidFill>
                  <a:schemeClr val="tx1"/>
                </a:solidFill>
              </a:rPr>
              <a:t>    speed: 60,</a:t>
            </a:r>
          </a:p>
          <a:p>
            <a:pPr marL="596900" lvl="1" indent="0">
              <a:buNone/>
            </a:pPr>
            <a:r>
              <a:rPr lang="en-IN" dirty="0">
                <a:solidFill>
                  <a:schemeClr val="tx1"/>
                </a:solidFill>
              </a:rPr>
              <a:t>    </a:t>
            </a:r>
            <a:r>
              <a:rPr lang="en-IN" dirty="0" err="1">
                <a:solidFill>
                  <a:schemeClr val="tx1"/>
                </a:solidFill>
              </a:rPr>
              <a:t>car:“Ferrari</a:t>
            </a:r>
            <a:r>
              <a:rPr lang="en-IN" dirty="0">
                <a:solidFill>
                  <a:schemeClr val="tx1"/>
                </a:solidFill>
              </a:rPr>
              <a:t>",</a:t>
            </a:r>
          </a:p>
          <a:p>
            <a:pPr marL="596900" lvl="1" indent="0">
              <a:buNone/>
            </a:pPr>
            <a:r>
              <a:rPr lang="en-IN" dirty="0">
                <a:solidFill>
                  <a:schemeClr val="tx1"/>
                </a:solidFill>
              </a:rPr>
              <a:t>    </a:t>
            </a:r>
            <a:r>
              <a:rPr lang="en-IN" b="1" dirty="0" err="1">
                <a:solidFill>
                  <a:schemeClr val="tx1"/>
                </a:solidFill>
              </a:rPr>
              <a:t>speedUp</a:t>
            </a:r>
            <a:r>
              <a:rPr lang="en-IN" dirty="0">
                <a:solidFill>
                  <a:schemeClr val="tx1"/>
                </a:solidFill>
              </a:rPr>
              <a:t>(speedup){</a:t>
            </a:r>
          </a:p>
          <a:p>
            <a:pPr marL="596900" lvl="1" indent="0">
              <a:buNone/>
            </a:pPr>
            <a:r>
              <a:rPr lang="en-IN" dirty="0">
                <a:solidFill>
                  <a:schemeClr val="tx1"/>
                </a:solidFill>
              </a:rPr>
              <a:t>         </a:t>
            </a:r>
            <a:r>
              <a:rPr lang="en-IN" dirty="0" err="1">
                <a:solidFill>
                  <a:schemeClr val="tx1"/>
                </a:solidFill>
              </a:rPr>
              <a:t>this.speed</a:t>
            </a:r>
            <a:r>
              <a:rPr lang="en-IN" dirty="0">
                <a:solidFill>
                  <a:schemeClr val="tx1"/>
                </a:solidFill>
              </a:rPr>
              <a:t> = </a:t>
            </a:r>
            <a:r>
              <a:rPr lang="en-IN" dirty="0" err="1">
                <a:solidFill>
                  <a:schemeClr val="tx1"/>
                </a:solidFill>
              </a:rPr>
              <a:t>this.speed</a:t>
            </a:r>
            <a:r>
              <a:rPr lang="en-IN" dirty="0">
                <a:solidFill>
                  <a:schemeClr val="tx1"/>
                </a:solidFill>
              </a:rPr>
              <a:t> + speedup;</a:t>
            </a:r>
          </a:p>
          <a:p>
            <a:pPr marL="596900" lvl="1" indent="0">
              <a:buNone/>
            </a:pPr>
            <a:r>
              <a:rPr lang="en-IN" dirty="0">
                <a:solidFill>
                  <a:schemeClr val="tx1"/>
                </a:solidFill>
              </a:rPr>
              <a:t>         console.log("new speed = "+ </a:t>
            </a:r>
            <a:r>
              <a:rPr lang="en-IN" dirty="0" err="1">
                <a:solidFill>
                  <a:schemeClr val="tx1"/>
                </a:solidFill>
              </a:rPr>
              <a:t>this.speed</a:t>
            </a:r>
            <a:r>
              <a:rPr lang="en-IN" dirty="0">
                <a:solidFill>
                  <a:schemeClr val="tx1"/>
                </a:solidFill>
              </a:rPr>
              <a:t>)</a:t>
            </a:r>
          </a:p>
          <a:p>
            <a:pPr marL="596900" lvl="1" indent="0">
              <a:buNone/>
            </a:pPr>
            <a:r>
              <a:rPr lang="en-IN" dirty="0">
                <a:solidFill>
                  <a:schemeClr val="tx1"/>
                </a:solidFill>
              </a:rPr>
              <a:t>    }</a:t>
            </a:r>
          </a:p>
          <a:p>
            <a:pPr marL="596900" lvl="1" indent="0">
              <a:buNone/>
            </a:pPr>
            <a:r>
              <a:rPr lang="en-IN" dirty="0">
                <a:solidFill>
                  <a:schemeClr val="tx1"/>
                </a:solidFill>
              </a:rPr>
              <a:t>}</a:t>
            </a:r>
          </a:p>
        </p:txBody>
      </p:sp>
    </p:spTree>
    <p:extLst>
      <p:ext uri="{BB962C8B-B14F-4D97-AF65-F5344CB8AC3E}">
        <p14:creationId xmlns:p14="http://schemas.microsoft.com/office/powerpoint/2010/main" val="1705800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733C2-C9E0-EA04-CBE0-59427497AFE9}"/>
              </a:ext>
            </a:extLst>
          </p:cNvPr>
          <p:cNvSpPr>
            <a:spLocks noGrp="1"/>
          </p:cNvSpPr>
          <p:nvPr>
            <p:ph type="title"/>
          </p:nvPr>
        </p:nvSpPr>
        <p:spPr/>
        <p:txBody>
          <a:bodyPr>
            <a:normAutofit fontScale="90000"/>
          </a:bodyPr>
          <a:lstStyle/>
          <a:p>
            <a:r>
              <a:rPr lang="en-IN" dirty="0"/>
              <a:t>Arrow Function in ES6</a:t>
            </a:r>
          </a:p>
        </p:txBody>
      </p:sp>
      <p:sp>
        <p:nvSpPr>
          <p:cNvPr id="3" name="Text Placeholder 2">
            <a:extLst>
              <a:ext uri="{FF2B5EF4-FFF2-40B4-BE49-F238E27FC236}">
                <a16:creationId xmlns:a16="http://schemas.microsoft.com/office/drawing/2014/main" id="{CC5CEB6D-E605-8F92-288E-2D11120B40E1}"/>
              </a:ext>
            </a:extLst>
          </p:cNvPr>
          <p:cNvSpPr>
            <a:spLocks noGrp="1"/>
          </p:cNvSpPr>
          <p:nvPr>
            <p:ph type="body" idx="1"/>
          </p:nvPr>
        </p:nvSpPr>
        <p:spPr/>
        <p:txBody>
          <a:bodyPr/>
          <a:lstStyle/>
          <a:p>
            <a:r>
              <a:rPr lang="en-US" b="0" i="0" dirty="0">
                <a:solidFill>
                  <a:srgbClr val="273239"/>
                </a:solidFill>
                <a:effectLst/>
                <a:latin typeface="Nunito" pitchFamily="2" charset="0"/>
              </a:rPr>
              <a:t>Arrow functions enable us to write functions with simpler and shorter syntax and make our code more readable and organized.</a:t>
            </a:r>
          </a:p>
          <a:p>
            <a:endParaRPr lang="en-US" b="0" i="0" dirty="0">
              <a:solidFill>
                <a:srgbClr val="273239"/>
              </a:solidFill>
              <a:effectLst/>
              <a:latin typeface="Nunito" pitchFamily="2" charset="0"/>
            </a:endParaRPr>
          </a:p>
          <a:p>
            <a:r>
              <a:rPr lang="en-US" dirty="0">
                <a:solidFill>
                  <a:schemeClr val="tx1"/>
                </a:solidFill>
              </a:rPr>
              <a:t>Arrow functions are anonymous functions i.e. they are functions without a name and are not bound by an identifier. </a:t>
            </a:r>
          </a:p>
          <a:p>
            <a:endParaRPr lang="en-US" dirty="0">
              <a:solidFill>
                <a:schemeClr val="tx1"/>
              </a:solidFill>
            </a:endParaRPr>
          </a:p>
          <a:p>
            <a:r>
              <a:rPr lang="en-US" dirty="0">
                <a:solidFill>
                  <a:schemeClr val="tx1"/>
                </a:solidFill>
              </a:rPr>
              <a:t>Arrow functions do not return any value and can be declared without the function keyword.</a:t>
            </a:r>
          </a:p>
          <a:p>
            <a:endParaRPr lang="en-US" dirty="0">
              <a:solidFill>
                <a:schemeClr val="tx1"/>
              </a:solidFill>
            </a:endParaRPr>
          </a:p>
          <a:p>
            <a:r>
              <a:rPr lang="en-US" dirty="0">
                <a:solidFill>
                  <a:schemeClr val="tx1"/>
                </a:solidFill>
              </a:rPr>
              <a:t>They are also called Lambda Functions.</a:t>
            </a:r>
            <a:endParaRPr lang="en-IN" dirty="0">
              <a:solidFill>
                <a:schemeClr val="tx1"/>
              </a:solidFill>
            </a:endParaRPr>
          </a:p>
        </p:txBody>
      </p:sp>
    </p:spTree>
    <p:extLst>
      <p:ext uri="{BB962C8B-B14F-4D97-AF65-F5344CB8AC3E}">
        <p14:creationId xmlns:p14="http://schemas.microsoft.com/office/powerpoint/2010/main" val="2955517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69DEF-BDC0-DE44-21EB-B453DBDE4064}"/>
              </a:ext>
            </a:extLst>
          </p:cNvPr>
          <p:cNvSpPr>
            <a:spLocks noGrp="1"/>
          </p:cNvSpPr>
          <p:nvPr>
            <p:ph type="title"/>
          </p:nvPr>
        </p:nvSpPr>
        <p:spPr/>
        <p:txBody>
          <a:bodyPr>
            <a:normAutofit fontScale="90000"/>
          </a:bodyPr>
          <a:lstStyle/>
          <a:p>
            <a:r>
              <a:rPr lang="en-IN" dirty="0"/>
              <a:t>Arrow Function in ES6</a:t>
            </a:r>
          </a:p>
        </p:txBody>
      </p:sp>
      <p:sp>
        <p:nvSpPr>
          <p:cNvPr id="3" name="Text Placeholder 2">
            <a:extLst>
              <a:ext uri="{FF2B5EF4-FFF2-40B4-BE49-F238E27FC236}">
                <a16:creationId xmlns:a16="http://schemas.microsoft.com/office/drawing/2014/main" id="{E0E37865-0637-66E8-CF52-415E586F8E01}"/>
              </a:ext>
            </a:extLst>
          </p:cNvPr>
          <p:cNvSpPr>
            <a:spLocks noGrp="1"/>
          </p:cNvSpPr>
          <p:nvPr>
            <p:ph type="body" idx="1"/>
          </p:nvPr>
        </p:nvSpPr>
        <p:spPr/>
        <p:txBody>
          <a:bodyPr/>
          <a:lstStyle/>
          <a:p>
            <a:pPr algn="l" fontAlgn="base">
              <a:buFont typeface="Arial" panose="020B0604020202020204" pitchFamily="34" charset="0"/>
              <a:buChar char="•"/>
            </a:pPr>
            <a:r>
              <a:rPr lang="en-US" b="0" i="0" dirty="0">
                <a:solidFill>
                  <a:srgbClr val="273239"/>
                </a:solidFill>
                <a:effectLst/>
                <a:latin typeface="Nunito" pitchFamily="2" charset="0"/>
              </a:rPr>
              <a:t>Arrow functions do not have the prototype property like </a:t>
            </a:r>
            <a:r>
              <a:rPr lang="en-US" b="1" i="0" dirty="0">
                <a:solidFill>
                  <a:srgbClr val="273239"/>
                </a:solidFill>
                <a:effectLst/>
                <a:latin typeface="Nunito" pitchFamily="2" charset="0"/>
              </a:rPr>
              <a:t>this</a:t>
            </a:r>
            <a:r>
              <a:rPr lang="en-US" b="0" i="0" dirty="0">
                <a:solidFill>
                  <a:srgbClr val="273239"/>
                </a:solidFill>
                <a:effectLst/>
                <a:latin typeface="Nunito" pitchFamily="2" charset="0"/>
              </a:rPr>
              <a:t>,</a:t>
            </a:r>
            <a:r>
              <a:rPr lang="en-US" b="1" i="0" dirty="0">
                <a:solidFill>
                  <a:srgbClr val="273239"/>
                </a:solidFill>
                <a:effectLst/>
                <a:latin typeface="Nunito" pitchFamily="2" charset="0"/>
              </a:rPr>
              <a:t> arguments</a:t>
            </a:r>
            <a:r>
              <a:rPr lang="en-US" b="0" i="0" dirty="0">
                <a:solidFill>
                  <a:srgbClr val="273239"/>
                </a:solidFill>
                <a:effectLst/>
                <a:latin typeface="Nunito" pitchFamily="2" charset="0"/>
              </a:rPr>
              <a:t>, or</a:t>
            </a:r>
            <a:r>
              <a:rPr lang="en-US" b="1" i="0" dirty="0">
                <a:solidFill>
                  <a:srgbClr val="273239"/>
                </a:solidFill>
                <a:effectLst/>
                <a:latin typeface="Nunito" pitchFamily="2" charset="0"/>
              </a:rPr>
              <a:t> super.</a:t>
            </a:r>
          </a:p>
          <a:p>
            <a:pPr algn="l" fontAlgn="base">
              <a:buFont typeface="Arial" panose="020B0604020202020204" pitchFamily="34" charset="0"/>
              <a:buChar char="•"/>
            </a:pP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Arrow functions cannot be used with the new keyword.</a:t>
            </a:r>
          </a:p>
          <a:p>
            <a:pPr algn="l" fontAlgn="base">
              <a:buFont typeface="Arial" panose="020B0604020202020204" pitchFamily="34" charset="0"/>
              <a:buChar char="•"/>
            </a:pP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Arrow functions cannot be used as constructors.</a:t>
            </a:r>
          </a:p>
          <a:p>
            <a:pPr marL="114300" indent="0" algn="l" fontAlgn="base">
              <a:buNone/>
            </a:pPr>
            <a:endParaRPr lang="en-US" b="0" i="0" dirty="0">
              <a:solidFill>
                <a:srgbClr val="273239"/>
              </a:solidFill>
              <a:effectLst/>
              <a:latin typeface="Nunito" pitchFamily="2" charset="0"/>
            </a:endParaRPr>
          </a:p>
          <a:p>
            <a:endParaRPr lang="en-IN" dirty="0"/>
          </a:p>
        </p:txBody>
      </p:sp>
    </p:spTree>
    <p:extLst>
      <p:ext uri="{BB962C8B-B14F-4D97-AF65-F5344CB8AC3E}">
        <p14:creationId xmlns:p14="http://schemas.microsoft.com/office/powerpoint/2010/main" val="4276191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C8010-2438-2138-B600-EC585749EC74}"/>
              </a:ext>
            </a:extLst>
          </p:cNvPr>
          <p:cNvSpPr>
            <a:spLocks noGrp="1"/>
          </p:cNvSpPr>
          <p:nvPr>
            <p:ph type="title"/>
          </p:nvPr>
        </p:nvSpPr>
        <p:spPr/>
        <p:txBody>
          <a:bodyPr>
            <a:normAutofit fontScale="90000"/>
          </a:bodyPr>
          <a:lstStyle/>
          <a:p>
            <a:r>
              <a:rPr lang="en-IN" dirty="0"/>
              <a:t>Arrow Function in ES6</a:t>
            </a:r>
          </a:p>
        </p:txBody>
      </p:sp>
      <p:sp>
        <p:nvSpPr>
          <p:cNvPr id="3" name="Text Placeholder 2">
            <a:extLst>
              <a:ext uri="{FF2B5EF4-FFF2-40B4-BE49-F238E27FC236}">
                <a16:creationId xmlns:a16="http://schemas.microsoft.com/office/drawing/2014/main" id="{647439C8-C447-AFBA-7433-783E6D81C261}"/>
              </a:ext>
            </a:extLst>
          </p:cNvPr>
          <p:cNvSpPr>
            <a:spLocks noGrp="1"/>
          </p:cNvSpPr>
          <p:nvPr>
            <p:ph type="body" idx="1"/>
          </p:nvPr>
        </p:nvSpPr>
        <p:spPr/>
        <p:txBody>
          <a:bodyPr/>
          <a:lstStyle/>
          <a:p>
            <a:r>
              <a:rPr lang="en-US" b="0" i="0" dirty="0">
                <a:solidFill>
                  <a:srgbClr val="273239"/>
                </a:solidFill>
                <a:effectLst/>
                <a:latin typeface="Nunito" pitchFamily="2" charset="0"/>
              </a:rPr>
              <a:t>The arrow function is a single liner </a:t>
            </a:r>
            <a:r>
              <a:rPr lang="en-US" b="1" i="0" dirty="0">
                <a:solidFill>
                  <a:srgbClr val="273239"/>
                </a:solidFill>
                <a:effectLst/>
                <a:latin typeface="Nunito" pitchFamily="2" charset="0"/>
              </a:rPr>
              <a:t>we needn’t use the return keyword.</a:t>
            </a:r>
          </a:p>
          <a:p>
            <a:endParaRPr lang="en-US" b="1" i="0" dirty="0">
              <a:solidFill>
                <a:srgbClr val="273239"/>
              </a:solidFill>
              <a:effectLst/>
              <a:latin typeface="Nunito" pitchFamily="2" charset="0"/>
            </a:endParaRPr>
          </a:p>
          <a:p>
            <a:pPr marL="114300" indent="0">
              <a:buNone/>
            </a:pPr>
            <a:r>
              <a:rPr lang="en-US" dirty="0"/>
              <a:t>         </a:t>
            </a:r>
            <a:r>
              <a:rPr lang="en-US" dirty="0">
                <a:solidFill>
                  <a:schemeClr val="tx1"/>
                </a:solidFill>
              </a:rPr>
              <a:t>// Arrow function for multiplying two numbers</a:t>
            </a:r>
          </a:p>
          <a:p>
            <a:pPr marL="114300" indent="0">
              <a:buNone/>
            </a:pPr>
            <a:r>
              <a:rPr lang="en-US" dirty="0">
                <a:solidFill>
                  <a:schemeClr val="tx1"/>
                </a:solidFill>
              </a:rPr>
              <a:t>	const value = (a, b) =&gt; a * b;</a:t>
            </a:r>
          </a:p>
          <a:p>
            <a:pPr marL="114300" indent="0">
              <a:buNone/>
            </a:pPr>
            <a:r>
              <a:rPr lang="en-US" dirty="0">
                <a:solidFill>
                  <a:schemeClr val="tx1"/>
                </a:solidFill>
              </a:rPr>
              <a:t>	console.log(value(3, 5));</a:t>
            </a:r>
            <a:endParaRPr lang="en-IN" dirty="0">
              <a:solidFill>
                <a:schemeClr val="tx1"/>
              </a:solidFill>
            </a:endParaRPr>
          </a:p>
        </p:txBody>
      </p:sp>
    </p:spTree>
    <p:extLst>
      <p:ext uri="{BB962C8B-B14F-4D97-AF65-F5344CB8AC3E}">
        <p14:creationId xmlns:p14="http://schemas.microsoft.com/office/powerpoint/2010/main" val="429578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FD7E6-0ECE-1360-4844-976E40ABF57F}"/>
              </a:ext>
            </a:extLst>
          </p:cNvPr>
          <p:cNvSpPr>
            <a:spLocks noGrp="1"/>
          </p:cNvSpPr>
          <p:nvPr>
            <p:ph type="title"/>
          </p:nvPr>
        </p:nvSpPr>
        <p:spPr/>
        <p:txBody>
          <a:bodyPr>
            <a:normAutofit fontScale="90000"/>
          </a:bodyPr>
          <a:lstStyle/>
          <a:p>
            <a:r>
              <a:rPr lang="en-IN" dirty="0"/>
              <a:t>Arrow Function in ES6</a:t>
            </a:r>
          </a:p>
        </p:txBody>
      </p:sp>
      <p:sp>
        <p:nvSpPr>
          <p:cNvPr id="3" name="Text Placeholder 2">
            <a:extLst>
              <a:ext uri="{FF2B5EF4-FFF2-40B4-BE49-F238E27FC236}">
                <a16:creationId xmlns:a16="http://schemas.microsoft.com/office/drawing/2014/main" id="{960388D0-A779-16A6-679E-AB43A4D453FB}"/>
              </a:ext>
            </a:extLst>
          </p:cNvPr>
          <p:cNvSpPr>
            <a:spLocks noGrp="1"/>
          </p:cNvSpPr>
          <p:nvPr>
            <p:ph type="body" idx="1"/>
          </p:nvPr>
        </p:nvSpPr>
        <p:spPr/>
        <p:txBody>
          <a:bodyPr/>
          <a:lstStyle/>
          <a:p>
            <a:r>
              <a:rPr lang="en-US" dirty="0">
                <a:solidFill>
                  <a:schemeClr val="tx1"/>
                </a:solidFill>
              </a:rPr>
              <a:t>When there’s a single line of code to be executed we didn’t use the return keyword but if there are more than two lines to be processed, we need to use a return keyword. Example :-</a:t>
            </a:r>
          </a:p>
          <a:p>
            <a:endParaRPr lang="en-US" dirty="0">
              <a:solidFill>
                <a:schemeClr val="tx1"/>
              </a:solidFill>
            </a:endParaRPr>
          </a:p>
          <a:p>
            <a:pPr marL="1485900" lvl="3" indent="0">
              <a:buNone/>
            </a:pPr>
            <a:r>
              <a:rPr lang="en-US" sz="1800" dirty="0">
                <a:solidFill>
                  <a:schemeClr val="tx1"/>
                </a:solidFill>
              </a:rPr>
              <a:t>const number = (a, b) =&gt; {</a:t>
            </a:r>
          </a:p>
          <a:p>
            <a:pPr marL="1485900" lvl="3" indent="0">
              <a:buNone/>
            </a:pPr>
            <a:r>
              <a:rPr lang="en-US" sz="1800" dirty="0">
                <a:solidFill>
                  <a:schemeClr val="tx1"/>
                </a:solidFill>
              </a:rPr>
              <a:t>    c = 5;</a:t>
            </a:r>
          </a:p>
          <a:p>
            <a:pPr marL="1485900" lvl="3" indent="0">
              <a:buNone/>
            </a:pPr>
            <a:r>
              <a:rPr lang="en-US" sz="1800" dirty="0">
                <a:solidFill>
                  <a:schemeClr val="tx1"/>
                </a:solidFill>
              </a:rPr>
              <a:t>    return (a + b) * c;</a:t>
            </a:r>
          </a:p>
          <a:p>
            <a:pPr marL="1485900" lvl="3" indent="0">
              <a:buNone/>
            </a:pPr>
            <a:r>
              <a:rPr lang="en-US" sz="1800" dirty="0">
                <a:solidFill>
                  <a:schemeClr val="tx1"/>
                </a:solidFill>
              </a:rPr>
              <a:t>};</a:t>
            </a:r>
          </a:p>
          <a:p>
            <a:pPr marL="1485900" lvl="3" indent="0">
              <a:buNone/>
            </a:pPr>
            <a:r>
              <a:rPr lang="en-US" sz="1800" dirty="0">
                <a:solidFill>
                  <a:schemeClr val="tx1"/>
                </a:solidFill>
              </a:rPr>
              <a:t>console.log(number(2, 3));</a:t>
            </a:r>
            <a:endParaRPr lang="en-IN" sz="1800" dirty="0">
              <a:solidFill>
                <a:schemeClr val="tx1"/>
              </a:solidFill>
            </a:endParaRPr>
          </a:p>
        </p:txBody>
      </p:sp>
    </p:spTree>
    <p:extLst>
      <p:ext uri="{BB962C8B-B14F-4D97-AF65-F5344CB8AC3E}">
        <p14:creationId xmlns:p14="http://schemas.microsoft.com/office/powerpoint/2010/main" val="2403567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2387-8EF5-DC36-3ADE-1625D700883A}"/>
              </a:ext>
            </a:extLst>
          </p:cNvPr>
          <p:cNvSpPr>
            <a:spLocks noGrp="1"/>
          </p:cNvSpPr>
          <p:nvPr>
            <p:ph type="title"/>
          </p:nvPr>
        </p:nvSpPr>
        <p:spPr/>
        <p:txBody>
          <a:bodyPr>
            <a:normAutofit fontScale="90000"/>
          </a:bodyPr>
          <a:lstStyle/>
          <a:p>
            <a:r>
              <a:rPr lang="en-IN" dirty="0"/>
              <a:t>Extended Parameters Handling in ES6</a:t>
            </a:r>
          </a:p>
        </p:txBody>
      </p:sp>
      <p:sp>
        <p:nvSpPr>
          <p:cNvPr id="3" name="Text Placeholder 2">
            <a:extLst>
              <a:ext uri="{FF2B5EF4-FFF2-40B4-BE49-F238E27FC236}">
                <a16:creationId xmlns:a16="http://schemas.microsoft.com/office/drawing/2014/main" id="{889910AC-C022-06A7-1668-C209848B639D}"/>
              </a:ext>
            </a:extLst>
          </p:cNvPr>
          <p:cNvSpPr>
            <a:spLocks noGrp="1"/>
          </p:cNvSpPr>
          <p:nvPr>
            <p:ph type="body" idx="1"/>
          </p:nvPr>
        </p:nvSpPr>
        <p:spPr/>
        <p:txBody>
          <a:bodyPr>
            <a:normAutofit/>
          </a:bodyPr>
          <a:lstStyle/>
          <a:p>
            <a:r>
              <a:rPr lang="en-US" sz="2000" b="1" i="0" dirty="0">
                <a:solidFill>
                  <a:srgbClr val="1A1A1A"/>
                </a:solidFill>
                <a:effectLst/>
                <a:latin typeface="Open Sans" panose="020F0502020204030204" pitchFamily="34" charset="0"/>
              </a:rPr>
              <a:t>Default parameter values and optional parameters</a:t>
            </a:r>
          </a:p>
          <a:p>
            <a:endParaRPr lang="en-US" sz="2000" b="0" i="0" dirty="0">
              <a:solidFill>
                <a:srgbClr val="111111"/>
              </a:solidFill>
              <a:effectLst/>
              <a:latin typeface="proxima-nova"/>
            </a:endParaRPr>
          </a:p>
          <a:p>
            <a:r>
              <a:rPr lang="en-US" b="0" i="0" dirty="0">
                <a:solidFill>
                  <a:srgbClr val="1A1A1A"/>
                </a:solidFill>
                <a:effectLst/>
                <a:latin typeface="Open Sans" panose="020B0606030504020204" pitchFamily="34" charset="0"/>
              </a:rPr>
              <a:t>Default parameters allow your functions to have optional arguments without needing to check </a:t>
            </a:r>
            <a:r>
              <a:rPr lang="en-US" b="0" i="0" dirty="0" err="1">
                <a:solidFill>
                  <a:srgbClr val="1A1A1A"/>
                </a:solidFill>
                <a:effectLst/>
                <a:latin typeface="Open Sans" panose="020B0606030504020204" pitchFamily="34" charset="0"/>
              </a:rPr>
              <a:t>arguments.length</a:t>
            </a:r>
            <a:r>
              <a:rPr lang="en-US" b="0" i="0" dirty="0">
                <a:solidFill>
                  <a:srgbClr val="1A1A1A"/>
                </a:solidFill>
                <a:effectLst/>
                <a:latin typeface="Open Sans" panose="020B0606030504020204" pitchFamily="34" charset="0"/>
              </a:rPr>
              <a:t> or check for undefined.</a:t>
            </a:r>
          </a:p>
          <a:p>
            <a:endParaRPr lang="en-US" b="0" i="0" dirty="0">
              <a:solidFill>
                <a:srgbClr val="1A1A1A"/>
              </a:solidFill>
              <a:effectLst/>
              <a:latin typeface="Open Sans" panose="020B0606030504020204" pitchFamily="34" charset="0"/>
            </a:endParaRPr>
          </a:p>
          <a:p>
            <a:pPr marL="1511300" lvl="3" indent="0">
              <a:buNone/>
            </a:pPr>
            <a:r>
              <a:rPr lang="en-US" sz="1800" dirty="0"/>
              <a:t>let greet = (msg = 'hello', name = 'world') =&gt; {</a:t>
            </a:r>
          </a:p>
          <a:p>
            <a:pPr marL="1511300" lvl="3" indent="0">
              <a:buNone/>
            </a:pPr>
            <a:r>
              <a:rPr lang="en-US" sz="1800" dirty="0"/>
              <a:t>  console.log(</a:t>
            </a:r>
            <a:r>
              <a:rPr lang="en-US" sz="1800" dirty="0" err="1"/>
              <a:t>msg,name</a:t>
            </a:r>
            <a:r>
              <a:rPr lang="en-US" sz="1800" dirty="0"/>
              <a:t>);</a:t>
            </a:r>
          </a:p>
          <a:p>
            <a:pPr marL="1511300" lvl="3" indent="0">
              <a:buNone/>
            </a:pPr>
            <a:r>
              <a:rPr lang="en-US" sz="1800" dirty="0"/>
              <a:t>}</a:t>
            </a:r>
          </a:p>
          <a:p>
            <a:pPr marL="1511300" lvl="3" indent="0">
              <a:buNone/>
            </a:pPr>
            <a:r>
              <a:rPr lang="en-US" sz="1800" dirty="0"/>
              <a:t>greet();</a:t>
            </a:r>
          </a:p>
          <a:p>
            <a:pPr marL="1511300" lvl="3" indent="0">
              <a:buNone/>
            </a:pPr>
            <a:r>
              <a:rPr lang="en-US" sz="1800" dirty="0"/>
              <a:t>greet('hey');</a:t>
            </a:r>
            <a:endParaRPr lang="en-IN" sz="1800" dirty="0"/>
          </a:p>
        </p:txBody>
      </p:sp>
    </p:spTree>
    <p:extLst>
      <p:ext uri="{BB962C8B-B14F-4D97-AF65-F5344CB8AC3E}">
        <p14:creationId xmlns:p14="http://schemas.microsoft.com/office/powerpoint/2010/main" val="3615041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dirty="0"/>
              <a:t>Content</a:t>
            </a:r>
            <a:endParaRPr dirty="0"/>
          </a:p>
        </p:txBody>
      </p:sp>
      <p:sp>
        <p:nvSpPr>
          <p:cNvPr id="113" name="Google Shape;113;p22"/>
          <p:cNvSpPr txBox="1"/>
          <p:nvPr/>
        </p:nvSpPr>
        <p:spPr>
          <a:xfrm>
            <a:off x="325400" y="844325"/>
            <a:ext cx="8581800" cy="4062620"/>
          </a:xfrm>
          <a:prstGeom prst="rect">
            <a:avLst/>
          </a:prstGeom>
          <a:noFill/>
          <a:ln>
            <a:noFill/>
          </a:ln>
        </p:spPr>
        <p:txBody>
          <a:bodyPr spcFirstLastPara="1" wrap="square" lIns="91425" tIns="91425" rIns="91425" bIns="91425" anchor="t" anchorCtr="0">
            <a:spAutoFit/>
          </a:bodyPr>
          <a:lstStyle/>
          <a:p>
            <a:pPr marL="285750" lvl="3" indent="-285750">
              <a:buClr>
                <a:srgbClr val="00A4B6"/>
              </a:buClr>
              <a:buSzPts val="2400"/>
              <a:buFont typeface="Arial" panose="020B0604020202020204" pitchFamily="34" charset="0"/>
              <a:buChar char="•"/>
            </a:pPr>
            <a:r>
              <a:rPr lang="en-US" dirty="0">
                <a:solidFill>
                  <a:schemeClr val="dk2"/>
                </a:solidFill>
                <a:latin typeface="Proxima Nova"/>
                <a:ea typeface="Proxima Nova"/>
                <a:cs typeface="Proxima Nova"/>
                <a:sym typeface="Proxima Nova"/>
              </a:rPr>
              <a:t>Introduction</a:t>
            </a:r>
          </a:p>
          <a:p>
            <a:pPr marL="285750" lvl="3" indent="-285750">
              <a:buClr>
                <a:srgbClr val="00A4B6"/>
              </a:buClr>
              <a:buSzPts val="2400"/>
              <a:buFont typeface="Arial" panose="020B0604020202020204" pitchFamily="34" charset="0"/>
              <a:buChar char="•"/>
            </a:pPr>
            <a:r>
              <a:rPr lang="en-US" dirty="0">
                <a:solidFill>
                  <a:schemeClr val="dk2"/>
                </a:solidFill>
                <a:latin typeface="Proxima Nova"/>
                <a:ea typeface="Proxima Nova"/>
                <a:cs typeface="Proxima Nova"/>
                <a:sym typeface="Proxima Nova"/>
              </a:rPr>
              <a:t>Constants and Scoping,</a:t>
            </a:r>
          </a:p>
          <a:p>
            <a:pPr marL="285750" lvl="3" indent="-285750">
              <a:buClr>
                <a:srgbClr val="00A4B6"/>
              </a:buClr>
              <a:buSzPts val="2400"/>
              <a:buFont typeface="Arial" panose="020B0604020202020204" pitchFamily="34" charset="0"/>
              <a:buChar char="•"/>
            </a:pPr>
            <a:r>
              <a:rPr lang="en-US" dirty="0">
                <a:solidFill>
                  <a:schemeClr val="dk2"/>
                </a:solidFill>
                <a:latin typeface="Proxima Nova"/>
                <a:ea typeface="Proxima Nova"/>
                <a:cs typeface="Proxima Nova"/>
                <a:sym typeface="Proxima Nova"/>
              </a:rPr>
              <a:t>Enhanced Object Properties,</a:t>
            </a:r>
          </a:p>
          <a:p>
            <a:pPr marL="285750" lvl="3" indent="-285750">
              <a:buClr>
                <a:srgbClr val="00A4B6"/>
              </a:buClr>
              <a:buSzPts val="2400"/>
              <a:buFont typeface="Arial" panose="020B0604020202020204" pitchFamily="34" charset="0"/>
              <a:buChar char="•"/>
            </a:pPr>
            <a:r>
              <a:rPr lang="en-US" dirty="0">
                <a:solidFill>
                  <a:schemeClr val="dk2"/>
                </a:solidFill>
                <a:latin typeface="Proxima Nova"/>
                <a:ea typeface="Proxima Nova"/>
                <a:cs typeface="Proxima Nova"/>
                <a:sym typeface="Proxima Nova"/>
              </a:rPr>
              <a:t>Arrow Functions</a:t>
            </a:r>
          </a:p>
          <a:p>
            <a:pPr marL="285750" lvl="3" indent="-285750">
              <a:buClr>
                <a:srgbClr val="00A4B6"/>
              </a:buClr>
              <a:buSzPts val="2400"/>
              <a:buFont typeface="Arial" panose="020B0604020202020204" pitchFamily="34" charset="0"/>
              <a:buChar char="•"/>
            </a:pPr>
            <a:r>
              <a:rPr lang="en-US" dirty="0">
                <a:solidFill>
                  <a:schemeClr val="dk2"/>
                </a:solidFill>
                <a:latin typeface="Proxima Nova"/>
                <a:ea typeface="Proxima Nova"/>
                <a:cs typeface="Proxima Nova"/>
                <a:sym typeface="Proxima Nova"/>
              </a:rPr>
              <a:t>Extended Parameter Handling</a:t>
            </a:r>
          </a:p>
          <a:p>
            <a:pPr marL="285750" lvl="3" indent="-285750">
              <a:buClr>
                <a:srgbClr val="00A4B6"/>
              </a:buClr>
              <a:buSzPts val="2400"/>
              <a:buFont typeface="Arial" panose="020B0604020202020204" pitchFamily="34" charset="0"/>
              <a:buChar char="•"/>
            </a:pPr>
            <a:r>
              <a:rPr lang="en-US" dirty="0">
                <a:solidFill>
                  <a:schemeClr val="dk2"/>
                </a:solidFill>
                <a:latin typeface="Proxima Nova"/>
                <a:ea typeface="Proxima Nova"/>
                <a:cs typeface="Proxima Nova"/>
                <a:sym typeface="Proxima Nova"/>
              </a:rPr>
              <a:t>Template Literals</a:t>
            </a:r>
          </a:p>
          <a:p>
            <a:pPr marL="285750" lvl="3" indent="-285750">
              <a:buClr>
                <a:srgbClr val="00A4B6"/>
              </a:buClr>
              <a:buSzPts val="2400"/>
              <a:buFont typeface="Arial" panose="020B0604020202020204" pitchFamily="34" charset="0"/>
              <a:buChar char="•"/>
            </a:pPr>
            <a:r>
              <a:rPr lang="en-US" dirty="0">
                <a:solidFill>
                  <a:schemeClr val="dk2"/>
                </a:solidFill>
                <a:latin typeface="Proxima Nova"/>
                <a:ea typeface="Proxima Nova"/>
                <a:cs typeface="Proxima Nova"/>
                <a:sym typeface="Proxima Nova"/>
              </a:rPr>
              <a:t>Destructuring Assignment</a:t>
            </a:r>
          </a:p>
          <a:p>
            <a:pPr marL="285750" lvl="3" indent="-285750">
              <a:buClr>
                <a:srgbClr val="00A4B6"/>
              </a:buClr>
              <a:buSzPts val="2400"/>
              <a:buFont typeface="Arial" panose="020B0604020202020204" pitchFamily="34" charset="0"/>
              <a:buChar char="•"/>
            </a:pPr>
            <a:r>
              <a:rPr lang="en-US" dirty="0">
                <a:solidFill>
                  <a:schemeClr val="dk2"/>
                </a:solidFill>
                <a:latin typeface="Proxima Nova"/>
                <a:ea typeface="Proxima Nova"/>
                <a:cs typeface="Proxima Nova"/>
                <a:sym typeface="Proxima Nova"/>
              </a:rPr>
              <a:t>Modules</a:t>
            </a:r>
          </a:p>
          <a:p>
            <a:pPr marL="285750" lvl="3" indent="-285750">
              <a:buClr>
                <a:srgbClr val="00A4B6"/>
              </a:buClr>
              <a:buSzPts val="2400"/>
              <a:buFont typeface="Arial" panose="020B0604020202020204" pitchFamily="34" charset="0"/>
              <a:buChar char="•"/>
            </a:pPr>
            <a:r>
              <a:rPr lang="en-US" dirty="0">
                <a:solidFill>
                  <a:schemeClr val="dk2"/>
                </a:solidFill>
                <a:latin typeface="Proxima Nova"/>
                <a:ea typeface="Proxima Nova"/>
                <a:cs typeface="Proxima Nova"/>
                <a:sym typeface="Proxima Nova"/>
              </a:rPr>
              <a:t>Classes</a:t>
            </a:r>
          </a:p>
          <a:p>
            <a:pPr marL="285750" lvl="3" indent="-285750">
              <a:buClr>
                <a:srgbClr val="00A4B6"/>
              </a:buClr>
              <a:buSzPts val="2400"/>
              <a:buFont typeface="Arial" panose="020B0604020202020204" pitchFamily="34" charset="0"/>
              <a:buChar char="•"/>
            </a:pPr>
            <a:r>
              <a:rPr lang="en-US" dirty="0">
                <a:solidFill>
                  <a:schemeClr val="dk2"/>
                </a:solidFill>
                <a:latin typeface="Proxima Nova"/>
                <a:ea typeface="Proxima Nova"/>
                <a:cs typeface="Proxima Nova"/>
                <a:sym typeface="Proxima Nova"/>
              </a:rPr>
              <a:t>Iterators</a:t>
            </a:r>
          </a:p>
          <a:p>
            <a:pPr marL="285750" lvl="3" indent="-285750">
              <a:buClr>
                <a:srgbClr val="00A4B6"/>
              </a:buClr>
              <a:buSzPts val="2400"/>
              <a:buFont typeface="Arial" panose="020B0604020202020204" pitchFamily="34" charset="0"/>
              <a:buChar char="•"/>
            </a:pPr>
            <a:r>
              <a:rPr lang="en-US" dirty="0">
                <a:solidFill>
                  <a:schemeClr val="dk2"/>
                </a:solidFill>
                <a:latin typeface="Proxima Nova"/>
                <a:ea typeface="Proxima Nova"/>
                <a:cs typeface="Proxima Nova"/>
                <a:sym typeface="Proxima Nova"/>
              </a:rPr>
              <a:t>Generators</a:t>
            </a:r>
          </a:p>
          <a:p>
            <a:pPr marL="285750" lvl="3" indent="-285750">
              <a:buClr>
                <a:srgbClr val="00A4B6"/>
              </a:buClr>
              <a:buSzPts val="2400"/>
              <a:buFont typeface="Arial" panose="020B0604020202020204" pitchFamily="34" charset="0"/>
              <a:buChar char="•"/>
            </a:pPr>
            <a:r>
              <a:rPr lang="en-US" dirty="0">
                <a:solidFill>
                  <a:schemeClr val="dk2"/>
                </a:solidFill>
                <a:latin typeface="Proxima Nova"/>
                <a:ea typeface="Proxima Nova"/>
                <a:cs typeface="Proxima Nova"/>
                <a:sym typeface="Proxima Nova"/>
              </a:rPr>
              <a:t>Map</a:t>
            </a:r>
          </a:p>
          <a:p>
            <a:pPr marL="285750" lvl="3" indent="-285750">
              <a:buClr>
                <a:srgbClr val="00A4B6"/>
              </a:buClr>
              <a:buSzPts val="2400"/>
              <a:buFont typeface="Arial" panose="020B0604020202020204" pitchFamily="34" charset="0"/>
              <a:buChar char="•"/>
            </a:pPr>
            <a:r>
              <a:rPr lang="en-US" dirty="0">
                <a:solidFill>
                  <a:schemeClr val="dk2"/>
                </a:solidFill>
                <a:latin typeface="Proxima Nova"/>
                <a:ea typeface="Proxima Nova"/>
                <a:cs typeface="Proxima Nova"/>
                <a:sym typeface="Proxima Nova"/>
              </a:rPr>
              <a:t>Set</a:t>
            </a:r>
          </a:p>
          <a:p>
            <a:pPr marL="285750" lvl="3" indent="-285750">
              <a:buClr>
                <a:srgbClr val="00A4B6"/>
              </a:buClr>
              <a:buSzPts val="2400"/>
              <a:buFont typeface="Arial" panose="020B0604020202020204" pitchFamily="34" charset="0"/>
              <a:buChar char="•"/>
            </a:pPr>
            <a:r>
              <a:rPr lang="en-US" dirty="0">
                <a:solidFill>
                  <a:schemeClr val="dk2"/>
                </a:solidFill>
                <a:latin typeface="Proxima Nova"/>
                <a:ea typeface="Proxima Nova"/>
                <a:cs typeface="Proxima Nova"/>
                <a:sym typeface="Proxima Nova"/>
              </a:rPr>
              <a:t>Symbols</a:t>
            </a:r>
          </a:p>
          <a:p>
            <a:pPr marL="285750" lvl="3" indent="-285750">
              <a:buClr>
                <a:srgbClr val="00A4B6"/>
              </a:buClr>
              <a:buSzPts val="2400"/>
              <a:buFont typeface="Arial" panose="020B0604020202020204" pitchFamily="34" charset="0"/>
              <a:buChar char="•"/>
            </a:pPr>
            <a:r>
              <a:rPr lang="en-US" dirty="0">
                <a:solidFill>
                  <a:schemeClr val="dk2"/>
                </a:solidFill>
                <a:latin typeface="Proxima Nova"/>
                <a:ea typeface="Proxima Nova"/>
                <a:cs typeface="Proxima Nova"/>
                <a:sym typeface="Proxima Nova"/>
              </a:rPr>
              <a:t>Promises</a:t>
            </a:r>
          </a:p>
          <a:p>
            <a:pPr marL="285750" lvl="3" indent="-285750">
              <a:buClr>
                <a:srgbClr val="00A4B6"/>
              </a:buClr>
              <a:buSzPts val="2400"/>
              <a:buFont typeface="Arial" panose="020B0604020202020204" pitchFamily="34" charset="0"/>
              <a:buChar char="•"/>
            </a:pPr>
            <a:r>
              <a:rPr lang="en-US" dirty="0">
                <a:solidFill>
                  <a:schemeClr val="dk2"/>
                </a:solidFill>
                <a:latin typeface="Proxima Nova"/>
                <a:ea typeface="Proxima Nova"/>
                <a:cs typeface="Proxima Nova"/>
                <a:sym typeface="Proxima Nova"/>
              </a:rPr>
              <a:t>Proxies</a:t>
            </a:r>
          </a:p>
          <a:p>
            <a:pPr marL="285750" lvl="3" indent="-285750">
              <a:buClr>
                <a:srgbClr val="00A4B6"/>
              </a:buClr>
              <a:buSzPts val="2400"/>
              <a:buFont typeface="Arial" panose="020B0604020202020204" pitchFamily="34" charset="0"/>
              <a:buChar char="•"/>
            </a:pPr>
            <a:r>
              <a:rPr lang="en-US" dirty="0">
                <a:solidFill>
                  <a:schemeClr val="dk2"/>
                </a:solidFill>
                <a:latin typeface="Proxima Nova"/>
                <a:ea typeface="Proxima Nova"/>
                <a:cs typeface="Proxima Nova"/>
                <a:sym typeface="Proxima Nova"/>
              </a:rPr>
              <a:t>Reflect API</a:t>
            </a:r>
          </a:p>
          <a:p>
            <a:pPr marL="285750" lvl="3" indent="-285750">
              <a:buClr>
                <a:srgbClr val="00A4B6"/>
              </a:buClr>
              <a:buSzPts val="2400"/>
              <a:buFont typeface="Arial" panose="020B0604020202020204" pitchFamily="34" charset="0"/>
              <a:buChar char="•"/>
            </a:pPr>
            <a:r>
              <a:rPr lang="en-US" dirty="0">
                <a:solidFill>
                  <a:schemeClr val="dk2"/>
                </a:solidFill>
                <a:latin typeface="Proxima Nova"/>
                <a:ea typeface="Proxima Nova"/>
                <a:cs typeface="Proxima Nova"/>
                <a:sym typeface="Proxima Nova"/>
              </a:rPr>
              <a:t>Tail Recursion Calls</a:t>
            </a:r>
            <a:endParaRPr dirty="0">
              <a:solidFill>
                <a:schemeClr val="dk2"/>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CB1F2-750C-E69D-0911-D6B5674B1ACD}"/>
              </a:ext>
            </a:extLst>
          </p:cNvPr>
          <p:cNvSpPr>
            <a:spLocks noGrp="1"/>
          </p:cNvSpPr>
          <p:nvPr>
            <p:ph type="title"/>
          </p:nvPr>
        </p:nvSpPr>
        <p:spPr/>
        <p:txBody>
          <a:bodyPr>
            <a:normAutofit fontScale="90000"/>
          </a:bodyPr>
          <a:lstStyle/>
          <a:p>
            <a:r>
              <a:rPr lang="en-IN" dirty="0"/>
              <a:t>Extended Parameters Handling in ES6</a:t>
            </a:r>
          </a:p>
        </p:txBody>
      </p:sp>
      <p:sp>
        <p:nvSpPr>
          <p:cNvPr id="3" name="Text Placeholder 2">
            <a:extLst>
              <a:ext uri="{FF2B5EF4-FFF2-40B4-BE49-F238E27FC236}">
                <a16:creationId xmlns:a16="http://schemas.microsoft.com/office/drawing/2014/main" id="{E3120A07-F93F-B3C4-9DD1-DC68C69069F5}"/>
              </a:ext>
            </a:extLst>
          </p:cNvPr>
          <p:cNvSpPr>
            <a:spLocks noGrp="1"/>
          </p:cNvSpPr>
          <p:nvPr>
            <p:ph type="body" idx="1"/>
          </p:nvPr>
        </p:nvSpPr>
        <p:spPr/>
        <p:txBody>
          <a:bodyPr/>
          <a:lstStyle/>
          <a:p>
            <a:r>
              <a:rPr lang="en-US" b="1" i="0" dirty="0">
                <a:solidFill>
                  <a:srgbClr val="1A1A1A"/>
                </a:solidFill>
                <a:effectLst/>
                <a:latin typeface="Open Sans" panose="020B0606030504020204" pitchFamily="34" charset="0"/>
              </a:rPr>
              <a:t>Rest parameters (…), </a:t>
            </a:r>
            <a:r>
              <a:rPr lang="en-US" b="0" i="0" dirty="0">
                <a:solidFill>
                  <a:srgbClr val="1A1A1A"/>
                </a:solidFill>
                <a:effectLst/>
                <a:latin typeface="Open Sans" panose="020B0606030504020204" pitchFamily="34" charset="0"/>
              </a:rPr>
              <a:t>indicated by three consecutive dot characters, allow your functions to have a variable number of arguments without using the arguments object. The rest parameter is an instance of Array, so all array methods work. Example :-</a:t>
            </a:r>
          </a:p>
          <a:p>
            <a:endParaRPr lang="en-IN" b="0" i="0" dirty="0">
              <a:solidFill>
                <a:srgbClr val="1A1A1A"/>
              </a:solidFill>
              <a:effectLst/>
              <a:latin typeface="Open Sans" panose="020B0606030504020204" pitchFamily="34" charset="0"/>
            </a:endParaRPr>
          </a:p>
          <a:p>
            <a:pPr marL="1968500" lvl="4" indent="0">
              <a:buNone/>
            </a:pPr>
            <a:r>
              <a:rPr lang="en-IN" sz="1800" dirty="0"/>
              <a:t>function f(x, ...y) {</a:t>
            </a:r>
          </a:p>
          <a:p>
            <a:pPr marL="1968500" lvl="4" indent="0">
              <a:buNone/>
            </a:pPr>
            <a:r>
              <a:rPr lang="en-IN" sz="1800" dirty="0"/>
              <a:t>  console.log(x)</a:t>
            </a:r>
          </a:p>
          <a:p>
            <a:pPr marL="1968500" lvl="4" indent="0">
              <a:buNone/>
            </a:pPr>
            <a:r>
              <a:rPr lang="en-IN" sz="1800" dirty="0"/>
              <a:t>  console.log(y);</a:t>
            </a:r>
          </a:p>
          <a:p>
            <a:pPr marL="1968500" lvl="4" indent="0">
              <a:buNone/>
            </a:pPr>
            <a:r>
              <a:rPr lang="en-IN" sz="1800" dirty="0"/>
              <a:t>  // y is an Array</a:t>
            </a:r>
          </a:p>
          <a:p>
            <a:pPr marL="1968500" lvl="4" indent="0">
              <a:buNone/>
            </a:pPr>
            <a:r>
              <a:rPr lang="en-IN" sz="1800" dirty="0"/>
              <a:t>}</a:t>
            </a:r>
          </a:p>
          <a:p>
            <a:pPr marL="1968500" lvl="4" indent="0">
              <a:buNone/>
            </a:pPr>
            <a:r>
              <a:rPr lang="en-US" sz="1800" dirty="0"/>
              <a:t>f('</a:t>
            </a:r>
            <a:r>
              <a:rPr lang="en-US" sz="1800" dirty="0" err="1"/>
              <a:t>hi','hello','bye','have</a:t>
            </a:r>
            <a:r>
              <a:rPr lang="en-US" sz="1800" dirty="0"/>
              <a:t> a good day!')</a:t>
            </a:r>
            <a:endParaRPr lang="en-IN" sz="1800" dirty="0"/>
          </a:p>
          <a:p>
            <a:endParaRPr lang="en-IN" dirty="0"/>
          </a:p>
        </p:txBody>
      </p:sp>
    </p:spTree>
    <p:extLst>
      <p:ext uri="{BB962C8B-B14F-4D97-AF65-F5344CB8AC3E}">
        <p14:creationId xmlns:p14="http://schemas.microsoft.com/office/powerpoint/2010/main" val="27250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2160-4AB1-4214-34B3-C4394865D91B}"/>
              </a:ext>
            </a:extLst>
          </p:cNvPr>
          <p:cNvSpPr>
            <a:spLocks noGrp="1"/>
          </p:cNvSpPr>
          <p:nvPr>
            <p:ph type="title"/>
          </p:nvPr>
        </p:nvSpPr>
        <p:spPr/>
        <p:txBody>
          <a:bodyPr>
            <a:normAutofit fontScale="90000"/>
          </a:bodyPr>
          <a:lstStyle/>
          <a:p>
            <a:r>
              <a:rPr lang="en-IN" dirty="0"/>
              <a:t>Spread Operator</a:t>
            </a:r>
          </a:p>
        </p:txBody>
      </p:sp>
      <p:sp>
        <p:nvSpPr>
          <p:cNvPr id="3" name="Text Placeholder 2">
            <a:extLst>
              <a:ext uri="{FF2B5EF4-FFF2-40B4-BE49-F238E27FC236}">
                <a16:creationId xmlns:a16="http://schemas.microsoft.com/office/drawing/2014/main" id="{B3BAE445-7CAD-37F2-2053-901E9CDAC857}"/>
              </a:ext>
            </a:extLst>
          </p:cNvPr>
          <p:cNvSpPr>
            <a:spLocks noGrp="1"/>
          </p:cNvSpPr>
          <p:nvPr>
            <p:ph type="body" idx="1"/>
          </p:nvPr>
        </p:nvSpPr>
        <p:spPr/>
        <p:txBody>
          <a:bodyPr/>
          <a:lstStyle/>
          <a:p>
            <a:r>
              <a:rPr lang="en-US" b="0" i="0" dirty="0">
                <a:solidFill>
                  <a:srgbClr val="1A1A1A"/>
                </a:solidFill>
                <a:effectLst/>
                <a:latin typeface="Open Sans" panose="020B0606030504020204" pitchFamily="34" charset="0"/>
              </a:rPr>
              <a:t>The spread operator is like the reverse of rest parameters. It allows you to expand an array into multiple formal parameters. Example :-</a:t>
            </a:r>
          </a:p>
          <a:p>
            <a:endParaRPr lang="en-IN" dirty="0"/>
          </a:p>
          <a:p>
            <a:pPr marL="596900" lvl="1" indent="0">
              <a:buNone/>
            </a:pPr>
            <a:r>
              <a:rPr lang="en-US" sz="1800" dirty="0"/>
              <a:t>function add(a, b) {</a:t>
            </a:r>
          </a:p>
          <a:p>
            <a:pPr marL="596900" lvl="1" indent="0">
              <a:buNone/>
            </a:pPr>
            <a:r>
              <a:rPr lang="en-US" sz="1800" dirty="0"/>
              <a:t>  return a + b;</a:t>
            </a:r>
          </a:p>
          <a:p>
            <a:pPr marL="596900" lvl="1" indent="0">
              <a:buNone/>
            </a:pPr>
            <a:r>
              <a:rPr lang="en-US" sz="1800" dirty="0"/>
              <a:t>}</a:t>
            </a:r>
          </a:p>
          <a:p>
            <a:pPr marL="596900" lvl="1" indent="0">
              <a:buNone/>
            </a:pPr>
            <a:r>
              <a:rPr lang="en-US" sz="1800" dirty="0"/>
              <a:t>let </a:t>
            </a:r>
            <a:r>
              <a:rPr lang="en-US" sz="1800" dirty="0" err="1"/>
              <a:t>nums</a:t>
            </a:r>
            <a:r>
              <a:rPr lang="en-US" sz="1800" dirty="0"/>
              <a:t> = [5, 4];</a:t>
            </a:r>
          </a:p>
          <a:p>
            <a:pPr marL="596900" lvl="1" indent="0">
              <a:buNone/>
            </a:pPr>
            <a:r>
              <a:rPr lang="en-US" sz="1800" dirty="0"/>
              <a:t>console.log(add(...</a:t>
            </a:r>
            <a:r>
              <a:rPr lang="en-US" sz="1800" dirty="0" err="1"/>
              <a:t>nums</a:t>
            </a:r>
            <a:r>
              <a:rPr lang="en-US" sz="1800" dirty="0"/>
              <a:t>));</a:t>
            </a:r>
            <a:endParaRPr lang="en-IN" sz="1800" dirty="0"/>
          </a:p>
        </p:txBody>
      </p:sp>
    </p:spTree>
    <p:extLst>
      <p:ext uri="{BB962C8B-B14F-4D97-AF65-F5344CB8AC3E}">
        <p14:creationId xmlns:p14="http://schemas.microsoft.com/office/powerpoint/2010/main" val="1333923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C0B1E-1BAF-A898-0912-9E06419FE586}"/>
              </a:ext>
            </a:extLst>
          </p:cNvPr>
          <p:cNvSpPr>
            <a:spLocks noGrp="1"/>
          </p:cNvSpPr>
          <p:nvPr>
            <p:ph type="title"/>
          </p:nvPr>
        </p:nvSpPr>
        <p:spPr/>
        <p:txBody>
          <a:bodyPr>
            <a:normAutofit fontScale="90000"/>
          </a:bodyPr>
          <a:lstStyle/>
          <a:p>
            <a:r>
              <a:rPr lang="en-IN" dirty="0"/>
              <a:t>Template Literals</a:t>
            </a:r>
          </a:p>
        </p:txBody>
      </p:sp>
      <p:sp>
        <p:nvSpPr>
          <p:cNvPr id="3" name="Text Placeholder 2">
            <a:extLst>
              <a:ext uri="{FF2B5EF4-FFF2-40B4-BE49-F238E27FC236}">
                <a16:creationId xmlns:a16="http://schemas.microsoft.com/office/drawing/2014/main" id="{261CD317-72E8-87CE-31A7-78A39DAE43A6}"/>
              </a:ext>
            </a:extLst>
          </p:cNvPr>
          <p:cNvSpPr>
            <a:spLocks noGrp="1"/>
          </p:cNvSpPr>
          <p:nvPr>
            <p:ph type="body" idx="1"/>
          </p:nvPr>
        </p:nvSpPr>
        <p:spPr/>
        <p:txBody>
          <a:bodyPr/>
          <a:lstStyle/>
          <a:p>
            <a:r>
              <a:rPr lang="en-US" b="0" i="0" dirty="0">
                <a:solidFill>
                  <a:srgbClr val="273239"/>
                </a:solidFill>
                <a:effectLst/>
                <a:latin typeface="Nunito" pitchFamily="2" charset="0"/>
              </a:rPr>
              <a:t>The </a:t>
            </a:r>
            <a:r>
              <a:rPr lang="en-US" b="1" i="0" dirty="0">
                <a:solidFill>
                  <a:srgbClr val="273239"/>
                </a:solidFill>
                <a:effectLst/>
                <a:latin typeface="Nunito" pitchFamily="2" charset="0"/>
              </a:rPr>
              <a:t>template literals</a:t>
            </a:r>
            <a:r>
              <a:rPr lang="en-US" b="0" i="0" dirty="0">
                <a:solidFill>
                  <a:srgbClr val="273239"/>
                </a:solidFill>
                <a:effectLst/>
                <a:latin typeface="Nunito" pitchFamily="2" charset="0"/>
              </a:rPr>
              <a:t> were called template strings before the introduction of ES6. Starting from ES6 (ECMAScript 6), we have Template Literals which are indicated by the </a:t>
            </a:r>
            <a:r>
              <a:rPr lang="en-US" b="1" i="0" dirty="0">
                <a:solidFill>
                  <a:srgbClr val="273239"/>
                </a:solidFill>
                <a:effectLst/>
                <a:latin typeface="Nunito" pitchFamily="2" charset="0"/>
              </a:rPr>
              <a:t>backtick (` `)</a:t>
            </a:r>
            <a:r>
              <a:rPr lang="en-US" b="0" i="0" dirty="0">
                <a:solidFill>
                  <a:srgbClr val="273239"/>
                </a:solidFill>
                <a:effectLst/>
                <a:latin typeface="Nunito" pitchFamily="2" charset="0"/>
              </a:rPr>
              <a:t> character. Template literals can also be used to hold the placeholders, that are indicated by the </a:t>
            </a:r>
            <a:r>
              <a:rPr lang="en-US" b="1" i="0" dirty="0">
                <a:solidFill>
                  <a:srgbClr val="273239"/>
                </a:solidFill>
                <a:effectLst/>
                <a:latin typeface="Nunito" pitchFamily="2" charset="0"/>
              </a:rPr>
              <a:t>‘$’</a:t>
            </a:r>
            <a:r>
              <a:rPr lang="en-US" b="0" i="0" dirty="0">
                <a:solidFill>
                  <a:srgbClr val="273239"/>
                </a:solidFill>
                <a:effectLst/>
                <a:latin typeface="Nunito" pitchFamily="2" charset="0"/>
              </a:rPr>
              <a:t> sign and the </a:t>
            </a:r>
            <a:r>
              <a:rPr lang="en-US" b="1" i="0" dirty="0">
                <a:solidFill>
                  <a:srgbClr val="273239"/>
                </a:solidFill>
                <a:effectLst/>
                <a:latin typeface="Nunito" pitchFamily="2" charset="0"/>
              </a:rPr>
              <a:t>{} </a:t>
            </a:r>
            <a:r>
              <a:rPr lang="en-US" b="0" i="0" dirty="0">
                <a:solidFill>
                  <a:srgbClr val="273239"/>
                </a:solidFill>
                <a:effectLst/>
                <a:latin typeface="Nunito" pitchFamily="2" charset="0"/>
              </a:rPr>
              <a:t> braces such as </a:t>
            </a:r>
            <a:r>
              <a:rPr lang="en-US" b="1" i="0" dirty="0">
                <a:solidFill>
                  <a:srgbClr val="273239"/>
                </a:solidFill>
                <a:effectLst/>
                <a:latin typeface="Nunito" pitchFamily="2" charset="0"/>
              </a:rPr>
              <a:t>(${expression}).</a:t>
            </a:r>
            <a:endParaRPr lang="en-IN" dirty="0"/>
          </a:p>
        </p:txBody>
      </p:sp>
    </p:spTree>
    <p:extLst>
      <p:ext uri="{BB962C8B-B14F-4D97-AF65-F5344CB8AC3E}">
        <p14:creationId xmlns:p14="http://schemas.microsoft.com/office/powerpoint/2010/main" val="546707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34DF-F611-B8DB-9957-A2C82CF6BD4B}"/>
              </a:ext>
            </a:extLst>
          </p:cNvPr>
          <p:cNvSpPr>
            <a:spLocks noGrp="1"/>
          </p:cNvSpPr>
          <p:nvPr>
            <p:ph type="title"/>
          </p:nvPr>
        </p:nvSpPr>
        <p:spPr/>
        <p:txBody>
          <a:bodyPr>
            <a:normAutofit fontScale="90000"/>
          </a:bodyPr>
          <a:lstStyle/>
          <a:p>
            <a:r>
              <a:rPr lang="en-IN" dirty="0"/>
              <a:t>Template Literals</a:t>
            </a:r>
          </a:p>
        </p:txBody>
      </p:sp>
      <p:sp>
        <p:nvSpPr>
          <p:cNvPr id="3" name="Text Placeholder 2">
            <a:extLst>
              <a:ext uri="{FF2B5EF4-FFF2-40B4-BE49-F238E27FC236}">
                <a16:creationId xmlns:a16="http://schemas.microsoft.com/office/drawing/2014/main" id="{66C795C7-685F-2149-9D85-C027202B182B}"/>
              </a:ext>
            </a:extLst>
          </p:cNvPr>
          <p:cNvSpPr>
            <a:spLocks noGrp="1"/>
          </p:cNvSpPr>
          <p:nvPr>
            <p:ph type="body" idx="1"/>
          </p:nvPr>
        </p:nvSpPr>
        <p:spPr/>
        <p:txBody>
          <a:bodyPr>
            <a:normAutofit/>
          </a:bodyPr>
          <a:lstStyle/>
          <a:p>
            <a:pPr marL="1028700" lvl="2" indent="0">
              <a:buNone/>
            </a:pPr>
            <a:r>
              <a:rPr lang="en-IN" sz="1800" dirty="0">
                <a:solidFill>
                  <a:schemeClr val="tx1"/>
                </a:solidFill>
              </a:rPr>
              <a:t>Example :-</a:t>
            </a:r>
          </a:p>
          <a:p>
            <a:pPr marL="1028700" lvl="2" indent="0">
              <a:buNone/>
            </a:pPr>
            <a:endParaRPr lang="en-IN" sz="1800" dirty="0">
              <a:solidFill>
                <a:schemeClr val="tx1"/>
              </a:solidFill>
            </a:endParaRPr>
          </a:p>
          <a:p>
            <a:pPr marL="1028700" lvl="2" indent="0">
              <a:buNone/>
            </a:pPr>
            <a:r>
              <a:rPr lang="en-IN" sz="1800" dirty="0">
                <a:solidFill>
                  <a:schemeClr val="tx1"/>
                </a:solidFill>
              </a:rPr>
              <a:t>const str1 = `Hi, I am a Learner`;</a:t>
            </a:r>
          </a:p>
          <a:p>
            <a:pPr marL="1028700" lvl="2" indent="0">
              <a:buNone/>
            </a:pPr>
            <a:r>
              <a:rPr lang="en-IN" sz="1800" dirty="0">
                <a:solidFill>
                  <a:schemeClr val="tx1"/>
                </a:solidFill>
              </a:rPr>
              <a:t>console.log(str1);</a:t>
            </a:r>
          </a:p>
          <a:p>
            <a:pPr marL="1028700" lvl="2" indent="0">
              <a:buNone/>
            </a:pPr>
            <a:r>
              <a:rPr lang="en-IN" sz="1800" dirty="0">
                <a:solidFill>
                  <a:schemeClr val="tx1"/>
                </a:solidFill>
              </a:rPr>
              <a:t> </a:t>
            </a:r>
          </a:p>
          <a:p>
            <a:pPr marL="1028700" lvl="2" indent="0">
              <a:buNone/>
            </a:pPr>
            <a:r>
              <a:rPr lang="en-IN" sz="1800" dirty="0">
                <a:solidFill>
                  <a:schemeClr val="tx1"/>
                </a:solidFill>
              </a:rPr>
              <a:t>const str = "I am a learner in Marwadi University";</a:t>
            </a:r>
          </a:p>
          <a:p>
            <a:pPr marL="1028700" lvl="2" indent="0">
              <a:buNone/>
            </a:pPr>
            <a:r>
              <a:rPr lang="en-IN" sz="1800" dirty="0">
                <a:solidFill>
                  <a:schemeClr val="tx1"/>
                </a:solidFill>
              </a:rPr>
              <a:t>const str2 = `Hi, ${str} Gujarat`;</a:t>
            </a:r>
          </a:p>
          <a:p>
            <a:pPr marL="1028700" lvl="2" indent="0">
              <a:buNone/>
            </a:pPr>
            <a:r>
              <a:rPr lang="en-IN" sz="1800" dirty="0">
                <a:solidFill>
                  <a:schemeClr val="tx1"/>
                </a:solidFill>
              </a:rPr>
              <a:t>console.log(str2);</a:t>
            </a:r>
          </a:p>
        </p:txBody>
      </p:sp>
    </p:spTree>
    <p:extLst>
      <p:ext uri="{BB962C8B-B14F-4D97-AF65-F5344CB8AC3E}">
        <p14:creationId xmlns:p14="http://schemas.microsoft.com/office/powerpoint/2010/main" val="2877486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CBB55-E5C7-9118-DF9A-DEFE6D759F98}"/>
              </a:ext>
            </a:extLst>
          </p:cNvPr>
          <p:cNvSpPr>
            <a:spLocks noGrp="1"/>
          </p:cNvSpPr>
          <p:nvPr>
            <p:ph type="title"/>
          </p:nvPr>
        </p:nvSpPr>
        <p:spPr/>
        <p:txBody>
          <a:bodyPr>
            <a:normAutofit fontScale="90000"/>
          </a:bodyPr>
          <a:lstStyle/>
          <a:p>
            <a:r>
              <a:rPr lang="en-IN" dirty="0" err="1"/>
              <a:t>Destructuring</a:t>
            </a:r>
            <a:endParaRPr lang="en-IN" dirty="0"/>
          </a:p>
        </p:txBody>
      </p:sp>
      <p:sp>
        <p:nvSpPr>
          <p:cNvPr id="3" name="Text Placeholder 2">
            <a:extLst>
              <a:ext uri="{FF2B5EF4-FFF2-40B4-BE49-F238E27FC236}">
                <a16:creationId xmlns:a16="http://schemas.microsoft.com/office/drawing/2014/main" id="{1EE721B0-BAEB-B75A-5084-18A1BFC68BA5}"/>
              </a:ext>
            </a:extLst>
          </p:cNvPr>
          <p:cNvSpPr>
            <a:spLocks noGrp="1"/>
          </p:cNvSpPr>
          <p:nvPr>
            <p:ph type="body" idx="1"/>
          </p:nvPr>
        </p:nvSpPr>
        <p:spPr/>
        <p:txBody>
          <a:bodyPr/>
          <a:lstStyle/>
          <a:p>
            <a:r>
              <a:rPr lang="en-US" b="0" i="0" dirty="0">
                <a:solidFill>
                  <a:srgbClr val="333333"/>
                </a:solidFill>
                <a:effectLst/>
                <a:latin typeface="inter-regular"/>
              </a:rPr>
              <a:t>Destructuring is an efficient way to </a:t>
            </a:r>
            <a:r>
              <a:rPr lang="en-US" b="1" i="0" dirty="0">
                <a:solidFill>
                  <a:srgbClr val="333333"/>
                </a:solidFill>
                <a:effectLst/>
                <a:latin typeface="inter-regular"/>
              </a:rPr>
              <a:t>extract multiple values from data </a:t>
            </a:r>
            <a:r>
              <a:rPr lang="en-US" b="0" i="0" dirty="0">
                <a:solidFill>
                  <a:srgbClr val="333333"/>
                </a:solidFill>
                <a:effectLst/>
                <a:latin typeface="inter-regular"/>
              </a:rPr>
              <a:t>that is stored in arrays or objects. When </a:t>
            </a:r>
            <a:r>
              <a:rPr lang="en-US" b="0" i="0" dirty="0" err="1">
                <a:solidFill>
                  <a:srgbClr val="333333"/>
                </a:solidFill>
                <a:effectLst/>
                <a:latin typeface="inter-regular"/>
              </a:rPr>
              <a:t>destructuring</a:t>
            </a:r>
            <a:r>
              <a:rPr lang="en-US" b="0" i="0" dirty="0">
                <a:solidFill>
                  <a:srgbClr val="333333"/>
                </a:solidFill>
                <a:effectLst/>
                <a:latin typeface="inter-regular"/>
              </a:rPr>
              <a:t> an </a:t>
            </a:r>
            <a:r>
              <a:rPr lang="en-US" b="1" i="0" dirty="0">
                <a:solidFill>
                  <a:srgbClr val="333333"/>
                </a:solidFill>
                <a:effectLst/>
                <a:latin typeface="inter-regular"/>
              </a:rPr>
              <a:t>array</a:t>
            </a:r>
            <a:r>
              <a:rPr lang="en-US" b="0" i="0" dirty="0">
                <a:solidFill>
                  <a:srgbClr val="333333"/>
                </a:solidFill>
                <a:effectLst/>
                <a:latin typeface="inter-regular"/>
              </a:rPr>
              <a:t>, we use their positions (or index) in an assignment.</a:t>
            </a:r>
          </a:p>
          <a:p>
            <a:r>
              <a:rPr lang="en-US" dirty="0">
                <a:solidFill>
                  <a:srgbClr val="333333"/>
                </a:solidFill>
                <a:latin typeface="inter-regular"/>
              </a:rPr>
              <a:t>Example:-</a:t>
            </a:r>
          </a:p>
          <a:p>
            <a:pPr marL="1028700" lvl="2" indent="0" algn="just">
              <a:buNone/>
            </a:pPr>
            <a:r>
              <a:rPr lang="en-IN" sz="1800" b="0" i="0" dirty="0">
                <a:solidFill>
                  <a:schemeClr val="tx1"/>
                </a:solidFill>
                <a:effectLst/>
                <a:latin typeface="inter-regular"/>
              </a:rPr>
              <a:t>var </a:t>
            </a:r>
            <a:r>
              <a:rPr lang="en-IN" sz="1800" b="0" i="0" dirty="0" err="1">
                <a:solidFill>
                  <a:schemeClr val="tx1"/>
                </a:solidFill>
                <a:effectLst/>
                <a:latin typeface="inter-regular"/>
              </a:rPr>
              <a:t>arr</a:t>
            </a:r>
            <a:r>
              <a:rPr lang="en-IN" sz="1800" b="0" i="0" dirty="0">
                <a:solidFill>
                  <a:schemeClr val="tx1"/>
                </a:solidFill>
                <a:effectLst/>
                <a:latin typeface="inter-regular"/>
              </a:rPr>
              <a:t> = ["Hello", "World"]  </a:t>
            </a:r>
          </a:p>
          <a:p>
            <a:pPr marL="1028700" lvl="2" indent="0" algn="just">
              <a:buNone/>
            </a:pPr>
            <a:r>
              <a:rPr lang="en-IN" sz="1800" b="0" i="0" dirty="0">
                <a:solidFill>
                  <a:schemeClr val="tx1"/>
                </a:solidFill>
                <a:effectLst/>
                <a:latin typeface="inter-regular"/>
              </a:rPr>
              <a:t>  </a:t>
            </a:r>
          </a:p>
          <a:p>
            <a:pPr marL="1028700" lvl="2" indent="0" algn="just">
              <a:buNone/>
            </a:pPr>
            <a:r>
              <a:rPr lang="en-IN" sz="1800" b="0" i="0" dirty="0">
                <a:solidFill>
                  <a:schemeClr val="tx1"/>
                </a:solidFill>
                <a:effectLst/>
                <a:latin typeface="inter-regular"/>
              </a:rPr>
              <a:t>// </a:t>
            </a:r>
            <a:r>
              <a:rPr lang="en-IN" sz="1800" b="0" i="0" dirty="0" err="1">
                <a:solidFill>
                  <a:schemeClr val="tx1"/>
                </a:solidFill>
                <a:effectLst/>
                <a:latin typeface="inter-regular"/>
              </a:rPr>
              <a:t>destructuring</a:t>
            </a:r>
            <a:r>
              <a:rPr lang="en-IN" sz="1800" b="0" i="0" dirty="0">
                <a:solidFill>
                  <a:schemeClr val="tx1"/>
                </a:solidFill>
                <a:effectLst/>
                <a:latin typeface="inter-regular"/>
              </a:rPr>
              <a:t> assignment  </a:t>
            </a:r>
          </a:p>
          <a:p>
            <a:pPr marL="1028700" lvl="2" indent="0" algn="just">
              <a:buNone/>
            </a:pPr>
            <a:r>
              <a:rPr lang="en-IN" sz="1800" b="0" i="0" dirty="0">
                <a:solidFill>
                  <a:schemeClr val="tx1"/>
                </a:solidFill>
                <a:effectLst/>
                <a:latin typeface="inter-regular"/>
              </a:rPr>
              <a:t>var [first, second] = </a:t>
            </a:r>
            <a:r>
              <a:rPr lang="en-IN" sz="1800" b="0" i="0" dirty="0" err="1">
                <a:solidFill>
                  <a:schemeClr val="tx1"/>
                </a:solidFill>
                <a:effectLst/>
                <a:latin typeface="inter-regular"/>
              </a:rPr>
              <a:t>arr</a:t>
            </a:r>
            <a:r>
              <a:rPr lang="en-IN" sz="1800" b="0" i="0" dirty="0">
                <a:solidFill>
                  <a:schemeClr val="tx1"/>
                </a:solidFill>
                <a:effectLst/>
                <a:latin typeface="inter-regular"/>
              </a:rPr>
              <a:t>;  </a:t>
            </a:r>
          </a:p>
          <a:p>
            <a:pPr marL="1028700" lvl="2" indent="0" algn="just">
              <a:buNone/>
            </a:pPr>
            <a:r>
              <a:rPr lang="en-IN" sz="1800" b="0" i="0" dirty="0">
                <a:solidFill>
                  <a:schemeClr val="tx1"/>
                </a:solidFill>
                <a:effectLst/>
                <a:latin typeface="inter-regular"/>
              </a:rPr>
              <a:t>  </a:t>
            </a:r>
          </a:p>
          <a:p>
            <a:pPr marL="1028700" lvl="2" indent="0" algn="just">
              <a:buNone/>
            </a:pPr>
            <a:r>
              <a:rPr lang="en-IN" sz="1800" b="0" i="0" dirty="0">
                <a:solidFill>
                  <a:schemeClr val="tx1"/>
                </a:solidFill>
                <a:effectLst/>
                <a:latin typeface="inter-regular"/>
              </a:rPr>
              <a:t>console.log(first); // Hello  </a:t>
            </a:r>
          </a:p>
          <a:p>
            <a:pPr marL="1028700" lvl="2" indent="0" algn="just">
              <a:buNone/>
            </a:pPr>
            <a:r>
              <a:rPr lang="en-IN" sz="1800" b="0" i="0" dirty="0">
                <a:solidFill>
                  <a:schemeClr val="tx1"/>
                </a:solidFill>
                <a:effectLst/>
                <a:latin typeface="inter-regular"/>
              </a:rPr>
              <a:t>console.log(second); // World  </a:t>
            </a:r>
          </a:p>
          <a:p>
            <a:endParaRPr lang="en-IN" dirty="0"/>
          </a:p>
        </p:txBody>
      </p:sp>
    </p:spTree>
    <p:extLst>
      <p:ext uri="{BB962C8B-B14F-4D97-AF65-F5344CB8AC3E}">
        <p14:creationId xmlns:p14="http://schemas.microsoft.com/office/powerpoint/2010/main" val="2864945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73C25-B4F2-645F-692A-5D3C08A97F3A}"/>
              </a:ext>
            </a:extLst>
          </p:cNvPr>
          <p:cNvSpPr>
            <a:spLocks noGrp="1"/>
          </p:cNvSpPr>
          <p:nvPr>
            <p:ph type="title"/>
          </p:nvPr>
        </p:nvSpPr>
        <p:spPr/>
        <p:txBody>
          <a:bodyPr>
            <a:normAutofit fontScale="90000"/>
          </a:bodyPr>
          <a:lstStyle/>
          <a:p>
            <a:r>
              <a:rPr lang="en-IN" dirty="0" err="1"/>
              <a:t>Destructuring</a:t>
            </a:r>
            <a:r>
              <a:rPr lang="en-IN" dirty="0"/>
              <a:t> </a:t>
            </a:r>
          </a:p>
        </p:txBody>
      </p:sp>
      <p:sp>
        <p:nvSpPr>
          <p:cNvPr id="3" name="Text Placeholder 2">
            <a:extLst>
              <a:ext uri="{FF2B5EF4-FFF2-40B4-BE49-F238E27FC236}">
                <a16:creationId xmlns:a16="http://schemas.microsoft.com/office/drawing/2014/main" id="{E08F12F9-0414-33AB-CF9E-0ADDC45A61F0}"/>
              </a:ext>
            </a:extLst>
          </p:cNvPr>
          <p:cNvSpPr>
            <a:spLocks noGrp="1"/>
          </p:cNvSpPr>
          <p:nvPr>
            <p:ph type="body" idx="1"/>
          </p:nvPr>
        </p:nvSpPr>
        <p:spPr/>
        <p:txBody>
          <a:bodyPr/>
          <a:lstStyle/>
          <a:p>
            <a:r>
              <a:rPr lang="en-IN" dirty="0" err="1"/>
              <a:t>Destructuring</a:t>
            </a:r>
            <a:r>
              <a:rPr lang="en-IN" dirty="0"/>
              <a:t> can also be done with Rest operator .</a:t>
            </a:r>
          </a:p>
          <a:p>
            <a:r>
              <a:rPr lang="en-IN" dirty="0"/>
              <a:t>Example :-</a:t>
            </a:r>
          </a:p>
          <a:p>
            <a:endParaRPr lang="en-IN" dirty="0"/>
          </a:p>
          <a:p>
            <a:pPr marL="571500" lvl="1" indent="0" algn="just">
              <a:buNone/>
            </a:pPr>
            <a:r>
              <a:rPr lang="en-IN" sz="1800" b="0" i="0" dirty="0">
                <a:solidFill>
                  <a:schemeClr val="tx1"/>
                </a:solidFill>
                <a:effectLst/>
                <a:latin typeface="inter-regular"/>
              </a:rPr>
              <a:t>var </a:t>
            </a:r>
            <a:r>
              <a:rPr lang="en-IN" sz="1800" b="0" i="0" dirty="0" err="1">
                <a:solidFill>
                  <a:schemeClr val="tx1"/>
                </a:solidFill>
                <a:effectLst/>
                <a:latin typeface="inter-regular"/>
              </a:rPr>
              <a:t>colors</a:t>
            </a:r>
            <a:r>
              <a:rPr lang="en-IN" sz="1800" b="0" i="0" dirty="0">
                <a:solidFill>
                  <a:schemeClr val="tx1"/>
                </a:solidFill>
                <a:effectLst/>
                <a:latin typeface="inter-regular"/>
              </a:rPr>
              <a:t> = ["Violet", "Indigo", "Blue", "Green", "Yellow", "Orange", "Red"];  </a:t>
            </a:r>
          </a:p>
          <a:p>
            <a:pPr marL="571500" lvl="1" indent="0" algn="just">
              <a:buNone/>
            </a:pPr>
            <a:r>
              <a:rPr lang="en-IN" sz="1800" b="0" i="0" dirty="0">
                <a:solidFill>
                  <a:schemeClr val="tx1"/>
                </a:solidFill>
                <a:effectLst/>
                <a:latin typeface="inter-regular"/>
              </a:rPr>
              <a:t>  </a:t>
            </a:r>
          </a:p>
          <a:p>
            <a:pPr marL="571500" lvl="1" indent="0" algn="just">
              <a:buNone/>
            </a:pPr>
            <a:r>
              <a:rPr lang="en-IN" sz="1800" b="0" i="0" dirty="0">
                <a:solidFill>
                  <a:schemeClr val="tx1"/>
                </a:solidFill>
                <a:effectLst/>
                <a:latin typeface="inter-regular"/>
              </a:rPr>
              <a:t>// </a:t>
            </a:r>
            <a:r>
              <a:rPr lang="en-IN" sz="1800" b="0" i="0" dirty="0" err="1">
                <a:solidFill>
                  <a:schemeClr val="tx1"/>
                </a:solidFill>
                <a:effectLst/>
                <a:latin typeface="inter-regular"/>
              </a:rPr>
              <a:t>destructuring</a:t>
            </a:r>
            <a:r>
              <a:rPr lang="en-IN" sz="1800" b="0" i="0" dirty="0">
                <a:solidFill>
                  <a:schemeClr val="tx1"/>
                </a:solidFill>
                <a:effectLst/>
                <a:latin typeface="inter-regular"/>
              </a:rPr>
              <a:t> assignment  </a:t>
            </a:r>
          </a:p>
          <a:p>
            <a:pPr marL="571500" lvl="1" indent="0" algn="just">
              <a:buNone/>
            </a:pPr>
            <a:r>
              <a:rPr lang="en-IN" sz="1800" b="0" i="0" dirty="0">
                <a:solidFill>
                  <a:schemeClr val="tx1"/>
                </a:solidFill>
                <a:effectLst/>
                <a:latin typeface="inter-regular"/>
              </a:rPr>
              <a:t>var [</a:t>
            </a:r>
            <a:r>
              <a:rPr lang="en-IN" sz="1800" b="0" i="0" dirty="0" err="1">
                <a:solidFill>
                  <a:schemeClr val="tx1"/>
                </a:solidFill>
                <a:effectLst/>
                <a:latin typeface="inter-regular"/>
              </a:rPr>
              <a:t>a,b</a:t>
            </a:r>
            <a:r>
              <a:rPr lang="en-IN" sz="1800" b="0" i="0" dirty="0">
                <a:solidFill>
                  <a:schemeClr val="tx1"/>
                </a:solidFill>
                <a:effectLst/>
                <a:latin typeface="inter-regular"/>
              </a:rPr>
              <a:t>,...</a:t>
            </a:r>
            <a:r>
              <a:rPr lang="en-IN" sz="1800" b="0" i="0" dirty="0" err="1">
                <a:solidFill>
                  <a:schemeClr val="tx1"/>
                </a:solidFill>
                <a:effectLst/>
                <a:latin typeface="inter-regular"/>
              </a:rPr>
              <a:t>args</a:t>
            </a:r>
            <a:r>
              <a:rPr lang="en-IN" sz="1800" b="0" i="0" dirty="0">
                <a:solidFill>
                  <a:schemeClr val="tx1"/>
                </a:solidFill>
                <a:effectLst/>
                <a:latin typeface="inter-regular"/>
              </a:rPr>
              <a:t>] = </a:t>
            </a:r>
            <a:r>
              <a:rPr lang="en-IN" sz="1800" b="0" i="0" dirty="0" err="1">
                <a:solidFill>
                  <a:schemeClr val="tx1"/>
                </a:solidFill>
                <a:effectLst/>
                <a:latin typeface="inter-regular"/>
              </a:rPr>
              <a:t>colors</a:t>
            </a:r>
            <a:r>
              <a:rPr lang="en-IN" sz="1800" b="0" i="0" dirty="0">
                <a:solidFill>
                  <a:schemeClr val="tx1"/>
                </a:solidFill>
                <a:effectLst/>
                <a:latin typeface="inter-regular"/>
              </a:rPr>
              <a:t>;  </a:t>
            </a:r>
          </a:p>
          <a:p>
            <a:pPr marL="571500" lvl="1" indent="0" algn="just">
              <a:buNone/>
            </a:pPr>
            <a:r>
              <a:rPr lang="en-IN" sz="1800" b="0" i="0" dirty="0">
                <a:solidFill>
                  <a:schemeClr val="tx1"/>
                </a:solidFill>
                <a:effectLst/>
                <a:latin typeface="inter-regular"/>
              </a:rPr>
              <a:t>console.log(a);   </a:t>
            </a:r>
          </a:p>
          <a:p>
            <a:pPr marL="571500" lvl="1" indent="0" algn="just">
              <a:buNone/>
            </a:pPr>
            <a:r>
              <a:rPr lang="en-IN" sz="1800" b="0" i="0" dirty="0">
                <a:solidFill>
                  <a:schemeClr val="tx1"/>
                </a:solidFill>
                <a:effectLst/>
                <a:latin typeface="inter-regular"/>
              </a:rPr>
              <a:t>console.log(b);   </a:t>
            </a:r>
          </a:p>
          <a:p>
            <a:pPr marL="571500" lvl="1" indent="0" algn="just">
              <a:buNone/>
            </a:pPr>
            <a:r>
              <a:rPr lang="en-IN" sz="1800" b="0" i="0" dirty="0">
                <a:solidFill>
                  <a:schemeClr val="tx1"/>
                </a:solidFill>
                <a:effectLst/>
                <a:latin typeface="inter-regular"/>
              </a:rPr>
              <a:t>console.log(</a:t>
            </a:r>
            <a:r>
              <a:rPr lang="en-IN" sz="1800" b="0" i="0" dirty="0" err="1">
                <a:solidFill>
                  <a:schemeClr val="tx1"/>
                </a:solidFill>
                <a:effectLst/>
                <a:latin typeface="inter-regular"/>
              </a:rPr>
              <a:t>args</a:t>
            </a:r>
            <a:r>
              <a:rPr lang="en-IN" sz="1800" b="0" i="0" dirty="0">
                <a:solidFill>
                  <a:schemeClr val="tx1"/>
                </a:solidFill>
                <a:effectLst/>
                <a:latin typeface="inter-regular"/>
              </a:rPr>
              <a:t>);  </a:t>
            </a:r>
          </a:p>
          <a:p>
            <a:endParaRPr lang="en-IN" dirty="0"/>
          </a:p>
        </p:txBody>
      </p:sp>
    </p:spTree>
    <p:extLst>
      <p:ext uri="{BB962C8B-B14F-4D97-AF65-F5344CB8AC3E}">
        <p14:creationId xmlns:p14="http://schemas.microsoft.com/office/powerpoint/2010/main" val="1967368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A20A4-993B-9AE7-B097-D468D901C5CA}"/>
              </a:ext>
            </a:extLst>
          </p:cNvPr>
          <p:cNvSpPr>
            <a:spLocks noGrp="1"/>
          </p:cNvSpPr>
          <p:nvPr>
            <p:ph type="title"/>
          </p:nvPr>
        </p:nvSpPr>
        <p:spPr/>
        <p:txBody>
          <a:bodyPr>
            <a:normAutofit fontScale="90000"/>
          </a:bodyPr>
          <a:lstStyle/>
          <a:p>
            <a:r>
              <a:rPr lang="en-IN" dirty="0" err="1"/>
              <a:t>Destructuring</a:t>
            </a:r>
            <a:r>
              <a:rPr lang="en-IN" dirty="0"/>
              <a:t> Object</a:t>
            </a:r>
          </a:p>
        </p:txBody>
      </p:sp>
      <p:sp>
        <p:nvSpPr>
          <p:cNvPr id="3" name="Text Placeholder 2">
            <a:extLst>
              <a:ext uri="{FF2B5EF4-FFF2-40B4-BE49-F238E27FC236}">
                <a16:creationId xmlns:a16="http://schemas.microsoft.com/office/drawing/2014/main" id="{47D5174E-F1AC-44DC-F820-880A119C2A3D}"/>
              </a:ext>
            </a:extLst>
          </p:cNvPr>
          <p:cNvSpPr>
            <a:spLocks noGrp="1"/>
          </p:cNvSpPr>
          <p:nvPr>
            <p:ph type="body" idx="1"/>
          </p:nvPr>
        </p:nvSpPr>
        <p:spPr/>
        <p:txBody>
          <a:bodyPr/>
          <a:lstStyle/>
          <a:p>
            <a:r>
              <a:rPr lang="en-US" dirty="0"/>
              <a:t>It is similar to array </a:t>
            </a:r>
            <a:r>
              <a:rPr lang="en-US" dirty="0" err="1"/>
              <a:t>destructuring</a:t>
            </a:r>
            <a:r>
              <a:rPr lang="en-US" dirty="0"/>
              <a:t> except that instead of values being pulled out of an array, the properties (or keys) and their corresponding values can be pulled out from an object.</a:t>
            </a:r>
          </a:p>
          <a:p>
            <a:endParaRPr lang="en-US" dirty="0"/>
          </a:p>
          <a:p>
            <a:r>
              <a:rPr lang="en-US" dirty="0"/>
              <a:t>When </a:t>
            </a:r>
            <a:r>
              <a:rPr lang="en-US" dirty="0" err="1"/>
              <a:t>destructuring</a:t>
            </a:r>
            <a:r>
              <a:rPr lang="en-US" dirty="0"/>
              <a:t> the objects, we use keys as the name of the variable. The variable name must match the property (or keys) name of the object. If it does not match, then it receives an undefined value. This is how JavaScript knows which property of the object we want to assign.</a:t>
            </a:r>
          </a:p>
          <a:p>
            <a:endParaRPr lang="en-US" dirty="0"/>
          </a:p>
          <a:p>
            <a:r>
              <a:rPr lang="en-US" dirty="0"/>
              <a:t>In object </a:t>
            </a:r>
            <a:r>
              <a:rPr lang="en-US" dirty="0" err="1"/>
              <a:t>destructuring</a:t>
            </a:r>
            <a:r>
              <a:rPr lang="en-US" dirty="0"/>
              <a:t>, the values are extracted by the keys instead of position (or index).</a:t>
            </a:r>
            <a:endParaRPr lang="en-IN" dirty="0"/>
          </a:p>
        </p:txBody>
      </p:sp>
    </p:spTree>
    <p:extLst>
      <p:ext uri="{BB962C8B-B14F-4D97-AF65-F5344CB8AC3E}">
        <p14:creationId xmlns:p14="http://schemas.microsoft.com/office/powerpoint/2010/main" val="3709240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6BD85-3F0C-B38F-7E9A-AB14B8ECF455}"/>
              </a:ext>
            </a:extLst>
          </p:cNvPr>
          <p:cNvSpPr>
            <a:spLocks noGrp="1"/>
          </p:cNvSpPr>
          <p:nvPr>
            <p:ph type="title"/>
          </p:nvPr>
        </p:nvSpPr>
        <p:spPr/>
        <p:txBody>
          <a:bodyPr>
            <a:normAutofit fontScale="90000"/>
          </a:bodyPr>
          <a:lstStyle/>
          <a:p>
            <a:r>
              <a:rPr lang="en-IN" dirty="0" err="1"/>
              <a:t>Destructuring</a:t>
            </a:r>
            <a:r>
              <a:rPr lang="en-IN" dirty="0"/>
              <a:t> Object </a:t>
            </a:r>
          </a:p>
        </p:txBody>
      </p:sp>
      <p:sp>
        <p:nvSpPr>
          <p:cNvPr id="3" name="Text Placeholder 2">
            <a:extLst>
              <a:ext uri="{FF2B5EF4-FFF2-40B4-BE49-F238E27FC236}">
                <a16:creationId xmlns:a16="http://schemas.microsoft.com/office/drawing/2014/main" id="{24D9D92E-53F3-7CE0-BC8E-38BABD94797D}"/>
              </a:ext>
            </a:extLst>
          </p:cNvPr>
          <p:cNvSpPr>
            <a:spLocks noGrp="1"/>
          </p:cNvSpPr>
          <p:nvPr>
            <p:ph type="body" idx="1"/>
          </p:nvPr>
        </p:nvSpPr>
        <p:spPr/>
        <p:txBody>
          <a:bodyPr/>
          <a:lstStyle/>
          <a:p>
            <a:r>
              <a:rPr lang="en-IN" dirty="0"/>
              <a:t>Example :-</a:t>
            </a:r>
          </a:p>
          <a:p>
            <a:pPr marL="571500" lvl="1" indent="0" algn="just">
              <a:buNone/>
            </a:pPr>
            <a:r>
              <a:rPr lang="en-IN" sz="1800" b="1" i="0" dirty="0">
                <a:solidFill>
                  <a:schemeClr val="tx1"/>
                </a:solidFill>
                <a:effectLst/>
                <a:latin typeface="inter-regular"/>
              </a:rPr>
              <a:t>const</a:t>
            </a:r>
            <a:r>
              <a:rPr lang="en-IN" sz="1800" b="0" i="0" dirty="0">
                <a:solidFill>
                  <a:schemeClr val="tx1"/>
                </a:solidFill>
                <a:effectLst/>
                <a:latin typeface="inter-regular"/>
              </a:rPr>
              <a:t> student = {name: 'Arun', position: 'First', </a:t>
            </a:r>
            <a:r>
              <a:rPr lang="en-IN" sz="1800" b="0" i="0" dirty="0" err="1">
                <a:solidFill>
                  <a:schemeClr val="tx1"/>
                </a:solidFill>
                <a:effectLst/>
                <a:latin typeface="inter-regular"/>
              </a:rPr>
              <a:t>rollno</a:t>
            </a:r>
            <a:r>
              <a:rPr lang="en-IN" sz="1800" b="0" i="0" dirty="0">
                <a:solidFill>
                  <a:schemeClr val="tx1"/>
                </a:solidFill>
                <a:effectLst/>
                <a:latin typeface="inter-regular"/>
              </a:rPr>
              <a:t>: '24'};  </a:t>
            </a:r>
          </a:p>
          <a:p>
            <a:pPr marL="571500" lvl="1" indent="0" algn="just">
              <a:buNone/>
            </a:pPr>
            <a:r>
              <a:rPr lang="en-IN" sz="1800" b="1" i="0" dirty="0">
                <a:solidFill>
                  <a:schemeClr val="tx1"/>
                </a:solidFill>
                <a:effectLst/>
                <a:latin typeface="inter-regular"/>
              </a:rPr>
              <a:t>const</a:t>
            </a:r>
            <a:r>
              <a:rPr lang="en-IN" sz="1800" b="0" i="0" dirty="0">
                <a:solidFill>
                  <a:schemeClr val="tx1"/>
                </a:solidFill>
                <a:effectLst/>
                <a:latin typeface="inter-regular"/>
              </a:rPr>
              <a:t> {name, position, </a:t>
            </a:r>
            <a:r>
              <a:rPr lang="en-IN" sz="1800" b="0" i="0" dirty="0" err="1">
                <a:solidFill>
                  <a:schemeClr val="tx1"/>
                </a:solidFill>
                <a:effectLst/>
                <a:latin typeface="inter-regular"/>
              </a:rPr>
              <a:t>rollno</a:t>
            </a:r>
            <a:r>
              <a:rPr lang="en-IN" sz="1800" b="0" i="0" dirty="0">
                <a:solidFill>
                  <a:schemeClr val="tx1"/>
                </a:solidFill>
                <a:effectLst/>
                <a:latin typeface="inter-regular"/>
              </a:rPr>
              <a:t>} = student;  </a:t>
            </a:r>
          </a:p>
          <a:p>
            <a:pPr marL="571500" lvl="1" indent="0" algn="just">
              <a:buNone/>
            </a:pPr>
            <a:r>
              <a:rPr lang="en-IN" sz="1800" b="0" i="0" dirty="0">
                <a:solidFill>
                  <a:schemeClr val="tx1"/>
                </a:solidFill>
                <a:effectLst/>
                <a:latin typeface="inter-regular"/>
              </a:rPr>
              <a:t>console.log(name); // Arun  </a:t>
            </a:r>
          </a:p>
          <a:p>
            <a:pPr marL="571500" lvl="1" indent="0" algn="just">
              <a:buNone/>
            </a:pPr>
            <a:r>
              <a:rPr lang="en-IN" sz="1800" b="0" i="0" dirty="0">
                <a:solidFill>
                  <a:schemeClr val="tx1"/>
                </a:solidFill>
                <a:effectLst/>
                <a:latin typeface="inter-regular"/>
              </a:rPr>
              <a:t>console.log(position); // First  </a:t>
            </a:r>
          </a:p>
          <a:p>
            <a:pPr marL="571500" lvl="1" indent="0" algn="just">
              <a:buNone/>
            </a:pPr>
            <a:r>
              <a:rPr lang="en-IN" sz="1800" b="0" i="0" dirty="0">
                <a:solidFill>
                  <a:schemeClr val="tx1"/>
                </a:solidFill>
                <a:effectLst/>
                <a:latin typeface="inter-regular"/>
              </a:rPr>
              <a:t>console.log(</a:t>
            </a:r>
            <a:r>
              <a:rPr lang="en-IN" sz="1800" b="0" i="0" dirty="0" err="1">
                <a:solidFill>
                  <a:schemeClr val="tx1"/>
                </a:solidFill>
                <a:effectLst/>
                <a:latin typeface="inter-regular"/>
              </a:rPr>
              <a:t>rollno</a:t>
            </a:r>
            <a:r>
              <a:rPr lang="en-IN" sz="1800" b="0" i="0" dirty="0">
                <a:solidFill>
                  <a:schemeClr val="tx1"/>
                </a:solidFill>
                <a:effectLst/>
                <a:latin typeface="inter-regular"/>
              </a:rPr>
              <a:t>); // 24  </a:t>
            </a:r>
          </a:p>
          <a:p>
            <a:endParaRPr lang="en-IN" dirty="0"/>
          </a:p>
        </p:txBody>
      </p:sp>
    </p:spTree>
    <p:extLst>
      <p:ext uri="{BB962C8B-B14F-4D97-AF65-F5344CB8AC3E}">
        <p14:creationId xmlns:p14="http://schemas.microsoft.com/office/powerpoint/2010/main" val="922455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7D371-10D1-FABB-3C7E-EEC47F07E5A4}"/>
              </a:ext>
            </a:extLst>
          </p:cNvPr>
          <p:cNvSpPr>
            <a:spLocks noGrp="1"/>
          </p:cNvSpPr>
          <p:nvPr>
            <p:ph type="title"/>
          </p:nvPr>
        </p:nvSpPr>
        <p:spPr/>
        <p:txBody>
          <a:bodyPr>
            <a:normAutofit fontScale="90000"/>
          </a:bodyPr>
          <a:lstStyle/>
          <a:p>
            <a:r>
              <a:rPr lang="en-IN" dirty="0"/>
              <a:t>Modules</a:t>
            </a:r>
          </a:p>
        </p:txBody>
      </p:sp>
      <p:sp>
        <p:nvSpPr>
          <p:cNvPr id="3" name="Text Placeholder 2">
            <a:extLst>
              <a:ext uri="{FF2B5EF4-FFF2-40B4-BE49-F238E27FC236}">
                <a16:creationId xmlns:a16="http://schemas.microsoft.com/office/drawing/2014/main" id="{D1EE1516-5344-9EAC-9B62-A2ADDFC9657F}"/>
              </a:ext>
            </a:extLst>
          </p:cNvPr>
          <p:cNvSpPr>
            <a:spLocks noGrp="1"/>
          </p:cNvSpPr>
          <p:nvPr>
            <p:ph type="body" idx="1"/>
          </p:nvPr>
        </p:nvSpPr>
        <p:spPr/>
        <p:txBody>
          <a:bodyPr/>
          <a:lstStyle/>
          <a:p>
            <a:r>
              <a:rPr lang="en-US" b="0" i="0" dirty="0">
                <a:solidFill>
                  <a:srgbClr val="273239"/>
                </a:solidFill>
                <a:effectLst/>
                <a:latin typeface="Nunito" pitchFamily="2" charset="0"/>
              </a:rPr>
              <a:t>Modules in JavaScript helps to modularize the code by partitioning the entire code into various modules which can be imported from anywhere and thus used. It makes it easy to reuse a piece of code, maintain code and debug code.</a:t>
            </a:r>
          </a:p>
          <a:p>
            <a:endParaRPr lang="en-US" b="0" i="0" dirty="0">
              <a:solidFill>
                <a:srgbClr val="273239"/>
              </a:solidFill>
              <a:effectLst/>
              <a:latin typeface="Nunito" pitchFamily="2" charset="0"/>
            </a:endParaRPr>
          </a:p>
          <a:p>
            <a:r>
              <a:rPr lang="en-US" b="1" i="0" dirty="0">
                <a:solidFill>
                  <a:srgbClr val="273239"/>
                </a:solidFill>
                <a:effectLst/>
                <a:latin typeface="Nunito" pitchFamily="2" charset="0"/>
              </a:rPr>
              <a:t>Exporting Values:</a:t>
            </a:r>
            <a:r>
              <a:rPr lang="en-US" b="0" i="0" dirty="0">
                <a:solidFill>
                  <a:srgbClr val="273239"/>
                </a:solidFill>
                <a:effectLst/>
                <a:latin typeface="Nunito" pitchFamily="2" charset="0"/>
              </a:rPr>
              <a:t> JavaScript because of its multi-paradigm nature allows us to export functions, objects, classes and primitive values using the keyword </a:t>
            </a:r>
            <a:r>
              <a:rPr lang="en-US" b="1" i="0" dirty="0">
                <a:solidFill>
                  <a:srgbClr val="273239"/>
                </a:solidFill>
                <a:effectLst/>
                <a:latin typeface="Nunito" pitchFamily="2" charset="0"/>
              </a:rPr>
              <a:t>export</a:t>
            </a:r>
            <a:r>
              <a:rPr lang="en-US" b="0" i="0" dirty="0">
                <a:solidFill>
                  <a:srgbClr val="273239"/>
                </a:solidFill>
                <a:effectLst/>
                <a:latin typeface="Nunito" pitchFamily="2" charset="0"/>
              </a:rPr>
              <a:t>.</a:t>
            </a:r>
            <a:endParaRPr lang="en-IN" dirty="0"/>
          </a:p>
        </p:txBody>
      </p:sp>
    </p:spTree>
    <p:extLst>
      <p:ext uri="{BB962C8B-B14F-4D97-AF65-F5344CB8AC3E}">
        <p14:creationId xmlns:p14="http://schemas.microsoft.com/office/powerpoint/2010/main" val="701060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9E40-A196-4694-69D6-0A2B967EC416}"/>
              </a:ext>
            </a:extLst>
          </p:cNvPr>
          <p:cNvSpPr>
            <a:spLocks noGrp="1"/>
          </p:cNvSpPr>
          <p:nvPr>
            <p:ph type="title"/>
          </p:nvPr>
        </p:nvSpPr>
        <p:spPr/>
        <p:txBody>
          <a:bodyPr>
            <a:normAutofit fontScale="90000"/>
          </a:bodyPr>
          <a:lstStyle/>
          <a:p>
            <a:r>
              <a:rPr lang="en-IN" dirty="0"/>
              <a:t>Modules</a:t>
            </a:r>
          </a:p>
        </p:txBody>
      </p:sp>
      <p:sp>
        <p:nvSpPr>
          <p:cNvPr id="3" name="Text Placeholder 2">
            <a:extLst>
              <a:ext uri="{FF2B5EF4-FFF2-40B4-BE49-F238E27FC236}">
                <a16:creationId xmlns:a16="http://schemas.microsoft.com/office/drawing/2014/main" id="{81D83D4D-91CB-F518-9522-8E39D38766F2}"/>
              </a:ext>
            </a:extLst>
          </p:cNvPr>
          <p:cNvSpPr>
            <a:spLocks noGrp="1"/>
          </p:cNvSpPr>
          <p:nvPr>
            <p:ph type="body" idx="1"/>
          </p:nvPr>
        </p:nvSpPr>
        <p:spPr/>
        <p:txBody>
          <a:bodyPr/>
          <a:lstStyle/>
          <a:p>
            <a:r>
              <a:rPr lang="en-US" b="1" i="0" dirty="0">
                <a:solidFill>
                  <a:srgbClr val="273239"/>
                </a:solidFill>
                <a:effectLst/>
                <a:latin typeface="Nunito" pitchFamily="2" charset="0"/>
              </a:rPr>
              <a:t>Named Exports:</a:t>
            </a:r>
            <a:r>
              <a:rPr lang="en-US" b="0" i="0" dirty="0">
                <a:solidFill>
                  <a:srgbClr val="273239"/>
                </a:solidFill>
                <a:effectLst/>
                <a:latin typeface="Nunito" pitchFamily="2" charset="0"/>
              </a:rPr>
              <a:t> Any function, class or variable exported using the named export can only be imported using the same name. Multiple functions and variables can be exported and imported using named export.</a:t>
            </a:r>
          </a:p>
          <a:p>
            <a:endParaRPr lang="en-US" dirty="0">
              <a:solidFill>
                <a:srgbClr val="273239"/>
              </a:solidFill>
              <a:latin typeface="Nunito" pitchFamily="2" charset="0"/>
            </a:endParaRPr>
          </a:p>
          <a:p>
            <a:endParaRPr lang="en-US" dirty="0">
              <a:solidFill>
                <a:srgbClr val="273239"/>
              </a:solidFill>
              <a:latin typeface="Nunito" pitchFamily="2" charset="0"/>
            </a:endParaRPr>
          </a:p>
          <a:p>
            <a:r>
              <a:rPr lang="en-US" b="1" i="0" dirty="0">
                <a:solidFill>
                  <a:srgbClr val="273239"/>
                </a:solidFill>
                <a:effectLst/>
                <a:latin typeface="Nunito" pitchFamily="2" charset="0"/>
              </a:rPr>
              <a:t>Default Exports:</a:t>
            </a:r>
            <a:r>
              <a:rPr lang="en-US" b="0" i="0" dirty="0">
                <a:solidFill>
                  <a:srgbClr val="273239"/>
                </a:solidFill>
                <a:effectLst/>
                <a:latin typeface="Nunito" pitchFamily="2" charset="0"/>
              </a:rPr>
              <a:t> Anything exported as a default can be imported using any name. A maximum of 1 value can be exported using the default export. To export multiple values, one can combine them in an object and then use default export to export this object.</a:t>
            </a:r>
            <a:endParaRPr lang="en-IN" dirty="0"/>
          </a:p>
        </p:txBody>
      </p:sp>
    </p:spTree>
    <p:extLst>
      <p:ext uri="{BB962C8B-B14F-4D97-AF65-F5344CB8AC3E}">
        <p14:creationId xmlns:p14="http://schemas.microsoft.com/office/powerpoint/2010/main" val="905552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dirty="0"/>
              <a:t>Introduction ES6</a:t>
            </a:r>
            <a:endParaRPr dirty="0"/>
          </a:p>
        </p:txBody>
      </p:sp>
      <p:sp>
        <p:nvSpPr>
          <p:cNvPr id="113" name="Google Shape;113;p22"/>
          <p:cNvSpPr txBox="1"/>
          <p:nvPr/>
        </p:nvSpPr>
        <p:spPr>
          <a:xfrm>
            <a:off x="325400" y="844325"/>
            <a:ext cx="8581800" cy="1846629"/>
          </a:xfrm>
          <a:prstGeom prst="rect">
            <a:avLst/>
          </a:prstGeom>
          <a:noFill/>
          <a:ln>
            <a:noFill/>
          </a:ln>
        </p:spPr>
        <p:txBody>
          <a:bodyPr spcFirstLastPara="1" wrap="square" lIns="91425" tIns="91425" rIns="91425" bIns="91425" anchor="t" anchorCtr="0">
            <a:spAutoFit/>
          </a:bodyPr>
          <a:lstStyle/>
          <a:p>
            <a:pPr marL="342900" lvl="0" indent="-381000" algn="l" rtl="0">
              <a:spcBef>
                <a:spcPts val="0"/>
              </a:spcBef>
              <a:spcAft>
                <a:spcPts val="0"/>
              </a:spcAft>
              <a:buClr>
                <a:srgbClr val="00A4B6"/>
              </a:buClr>
              <a:buSzPts val="2400"/>
              <a:buFont typeface="Proxima Nova"/>
              <a:buChar char="●"/>
            </a:pPr>
            <a:r>
              <a:rPr lang="en-US" sz="1800" dirty="0">
                <a:solidFill>
                  <a:schemeClr val="dk2"/>
                </a:solidFill>
                <a:latin typeface="Proxima Nova"/>
                <a:ea typeface="Proxima Nova"/>
                <a:cs typeface="Proxima Nova"/>
                <a:sym typeface="Proxima Nova"/>
              </a:rPr>
              <a:t>JavaScript ES6 (also known as ECMAScript 2015 or ECMAScript 6) is the newer version of JavaScript that was introduced in 2015.</a:t>
            </a:r>
          </a:p>
          <a:p>
            <a:pPr marL="342900" lvl="0" indent="-381000" algn="l" rtl="0">
              <a:spcBef>
                <a:spcPts val="0"/>
              </a:spcBef>
              <a:spcAft>
                <a:spcPts val="0"/>
              </a:spcAft>
              <a:buClr>
                <a:srgbClr val="00A4B6"/>
              </a:buClr>
              <a:buSzPts val="2400"/>
              <a:buFont typeface="Proxima Nova"/>
              <a:buChar char="●"/>
            </a:pPr>
            <a:endParaRPr lang="en-US" sz="1800" dirty="0">
              <a:solidFill>
                <a:schemeClr val="dk2"/>
              </a:solidFill>
              <a:latin typeface="Proxima Nova"/>
              <a:ea typeface="Proxima Nova"/>
              <a:cs typeface="Proxima Nova"/>
              <a:sym typeface="Proxima Nova"/>
            </a:endParaRPr>
          </a:p>
          <a:p>
            <a:pPr marL="342900" lvl="0" indent="-381000" algn="l" rtl="0">
              <a:spcBef>
                <a:spcPts val="0"/>
              </a:spcBef>
              <a:spcAft>
                <a:spcPts val="0"/>
              </a:spcAft>
              <a:buClr>
                <a:srgbClr val="00A4B6"/>
              </a:buClr>
              <a:buSzPts val="2400"/>
              <a:buFont typeface="Proxima Nova"/>
              <a:buChar char="●"/>
            </a:pPr>
            <a:r>
              <a:rPr lang="en-US" sz="1800" dirty="0">
                <a:solidFill>
                  <a:schemeClr val="dk2"/>
                </a:solidFill>
                <a:latin typeface="Proxima Nova"/>
                <a:ea typeface="Proxima Nova"/>
                <a:cs typeface="Proxima Nova"/>
                <a:sym typeface="Proxima Nova"/>
              </a:rPr>
              <a:t>ECMAScript is the standard that JavaScript programming language uses. ECMAScript provides the specification on how JavaScript programming language should work.</a:t>
            </a:r>
            <a:endParaRPr sz="1800" dirty="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2403632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75C60-62BB-FEEB-DF6C-3F847DE4F8E5}"/>
              </a:ext>
            </a:extLst>
          </p:cNvPr>
          <p:cNvSpPr>
            <a:spLocks noGrp="1"/>
          </p:cNvSpPr>
          <p:nvPr>
            <p:ph type="title"/>
          </p:nvPr>
        </p:nvSpPr>
        <p:spPr/>
        <p:txBody>
          <a:bodyPr>
            <a:normAutofit fontScale="90000"/>
          </a:bodyPr>
          <a:lstStyle/>
          <a:p>
            <a:r>
              <a:rPr lang="en-IN" dirty="0"/>
              <a:t>Modules example export</a:t>
            </a:r>
          </a:p>
        </p:txBody>
      </p:sp>
      <p:sp>
        <p:nvSpPr>
          <p:cNvPr id="3" name="Text Placeholder 2">
            <a:extLst>
              <a:ext uri="{FF2B5EF4-FFF2-40B4-BE49-F238E27FC236}">
                <a16:creationId xmlns:a16="http://schemas.microsoft.com/office/drawing/2014/main" id="{B122E402-3A52-45D1-06AA-3077E83065E9}"/>
              </a:ext>
            </a:extLst>
          </p:cNvPr>
          <p:cNvSpPr>
            <a:spLocks noGrp="1"/>
          </p:cNvSpPr>
          <p:nvPr>
            <p:ph type="body" idx="1"/>
          </p:nvPr>
        </p:nvSpPr>
        <p:spPr/>
        <p:txBody>
          <a:bodyPr>
            <a:normAutofit fontScale="77500" lnSpcReduction="20000"/>
          </a:bodyPr>
          <a:lstStyle/>
          <a:p>
            <a:r>
              <a:rPr lang="en-IN" dirty="0"/>
              <a:t>Example :- </a:t>
            </a:r>
            <a:r>
              <a:rPr lang="en-IN" dirty="0" err="1"/>
              <a:t>products.mjs</a:t>
            </a:r>
            <a:r>
              <a:rPr lang="en-IN" dirty="0"/>
              <a:t> file</a:t>
            </a:r>
          </a:p>
          <a:p>
            <a:pPr marL="1028700" lvl="2" indent="0">
              <a:buNone/>
            </a:pPr>
            <a:r>
              <a:rPr lang="en-IN" dirty="0">
                <a:solidFill>
                  <a:schemeClr val="tx1"/>
                </a:solidFill>
              </a:rPr>
              <a:t>// Module </a:t>
            </a:r>
            <a:r>
              <a:rPr lang="en-IN" dirty="0" err="1">
                <a:solidFill>
                  <a:schemeClr val="tx1"/>
                </a:solidFill>
              </a:rPr>
              <a:t>products.mjs</a:t>
            </a:r>
            <a:endParaRPr lang="en-IN" dirty="0">
              <a:solidFill>
                <a:schemeClr val="tx1"/>
              </a:solidFill>
            </a:endParaRPr>
          </a:p>
          <a:p>
            <a:pPr marL="1028700" lvl="2" indent="0">
              <a:buNone/>
            </a:pPr>
            <a:r>
              <a:rPr lang="en-IN" dirty="0">
                <a:solidFill>
                  <a:schemeClr val="tx1"/>
                </a:solidFill>
              </a:rPr>
              <a:t>var </a:t>
            </a:r>
            <a:r>
              <a:rPr lang="en-IN" dirty="0" err="1">
                <a:solidFill>
                  <a:schemeClr val="tx1"/>
                </a:solidFill>
              </a:rPr>
              <a:t>numberSale</a:t>
            </a:r>
            <a:r>
              <a:rPr lang="en-IN" dirty="0">
                <a:solidFill>
                  <a:schemeClr val="tx1"/>
                </a:solidFill>
              </a:rPr>
              <a:t>=0;</a:t>
            </a:r>
          </a:p>
          <a:p>
            <a:pPr marL="1028700" lvl="2" indent="0">
              <a:buNone/>
            </a:pPr>
            <a:r>
              <a:rPr lang="en-IN" dirty="0">
                <a:solidFill>
                  <a:schemeClr val="tx1"/>
                </a:solidFill>
              </a:rPr>
              <a:t>var </a:t>
            </a:r>
            <a:r>
              <a:rPr lang="en-IN" dirty="0" err="1">
                <a:solidFill>
                  <a:schemeClr val="tx1"/>
                </a:solidFill>
              </a:rPr>
              <a:t>totalSale</a:t>
            </a:r>
            <a:r>
              <a:rPr lang="en-IN" dirty="0">
                <a:solidFill>
                  <a:schemeClr val="tx1"/>
                </a:solidFill>
              </a:rPr>
              <a:t>=0;</a:t>
            </a:r>
          </a:p>
          <a:p>
            <a:pPr marL="1028700" lvl="2" indent="0">
              <a:buNone/>
            </a:pPr>
            <a:r>
              <a:rPr lang="en-IN" dirty="0">
                <a:solidFill>
                  <a:schemeClr val="tx1"/>
                </a:solidFill>
              </a:rPr>
              <a:t>  </a:t>
            </a:r>
          </a:p>
          <a:p>
            <a:pPr marL="1028700" lvl="2" indent="0">
              <a:buNone/>
            </a:pPr>
            <a:r>
              <a:rPr lang="en-IN" dirty="0">
                <a:solidFill>
                  <a:schemeClr val="tx1"/>
                </a:solidFill>
              </a:rPr>
              <a:t>// Export keyword can be specified individually</a:t>
            </a:r>
          </a:p>
          <a:p>
            <a:pPr marL="1028700" lvl="2" indent="0">
              <a:buNone/>
            </a:pPr>
            <a:r>
              <a:rPr lang="en-IN" dirty="0">
                <a:solidFill>
                  <a:schemeClr val="tx1"/>
                </a:solidFill>
              </a:rPr>
              <a:t>// with functions and variables.</a:t>
            </a:r>
          </a:p>
          <a:p>
            <a:pPr marL="1028700" lvl="2" indent="0">
              <a:buNone/>
            </a:pPr>
            <a:r>
              <a:rPr lang="en-IN" dirty="0">
                <a:solidFill>
                  <a:schemeClr val="tx1"/>
                </a:solidFill>
              </a:rPr>
              <a:t>export function buy(buyer, item)</a:t>
            </a:r>
          </a:p>
          <a:p>
            <a:pPr marL="1028700" lvl="2" indent="0">
              <a:buNone/>
            </a:pPr>
            <a:r>
              <a:rPr lang="en-IN" dirty="0">
                <a:solidFill>
                  <a:schemeClr val="tx1"/>
                </a:solidFill>
              </a:rPr>
              <a:t>{</a:t>
            </a:r>
          </a:p>
          <a:p>
            <a:pPr marL="1028700" lvl="2" indent="0">
              <a:buNone/>
            </a:pPr>
            <a:r>
              <a:rPr lang="en-IN" dirty="0">
                <a:solidFill>
                  <a:schemeClr val="tx1"/>
                </a:solidFill>
              </a:rPr>
              <a:t>    </a:t>
            </a:r>
            <a:r>
              <a:rPr lang="en-IN" dirty="0" err="1">
                <a:solidFill>
                  <a:schemeClr val="tx1"/>
                </a:solidFill>
              </a:rPr>
              <a:t>buyer.total</a:t>
            </a:r>
            <a:r>
              <a:rPr lang="en-IN" dirty="0">
                <a:solidFill>
                  <a:schemeClr val="tx1"/>
                </a:solidFill>
              </a:rPr>
              <a:t>=</a:t>
            </a:r>
            <a:r>
              <a:rPr lang="en-IN" dirty="0" err="1">
                <a:solidFill>
                  <a:schemeClr val="tx1"/>
                </a:solidFill>
              </a:rPr>
              <a:t>buyer.total+item.price</a:t>
            </a:r>
            <a:r>
              <a:rPr lang="en-IN" dirty="0">
                <a:solidFill>
                  <a:schemeClr val="tx1"/>
                </a:solidFill>
              </a:rPr>
              <a:t>;</a:t>
            </a:r>
          </a:p>
          <a:p>
            <a:pPr marL="1028700" lvl="2" indent="0">
              <a:buNone/>
            </a:pPr>
            <a:r>
              <a:rPr lang="en-IN" dirty="0">
                <a:solidFill>
                  <a:schemeClr val="tx1"/>
                </a:solidFill>
              </a:rPr>
              <a:t>}</a:t>
            </a:r>
          </a:p>
          <a:p>
            <a:pPr marL="1028700" lvl="2" indent="0">
              <a:buNone/>
            </a:pPr>
            <a:r>
              <a:rPr lang="en-IN" dirty="0">
                <a:solidFill>
                  <a:schemeClr val="tx1"/>
                </a:solidFill>
              </a:rPr>
              <a:t>export function sell(item)</a:t>
            </a:r>
          </a:p>
          <a:p>
            <a:pPr marL="1028700" lvl="2" indent="0">
              <a:buNone/>
            </a:pPr>
            <a:r>
              <a:rPr lang="en-IN" dirty="0">
                <a:solidFill>
                  <a:schemeClr val="tx1"/>
                </a:solidFill>
              </a:rPr>
              <a:t>{</a:t>
            </a:r>
          </a:p>
          <a:p>
            <a:pPr marL="1028700" lvl="2" indent="0">
              <a:buNone/>
            </a:pPr>
            <a:r>
              <a:rPr lang="en-IN" dirty="0">
                <a:solidFill>
                  <a:schemeClr val="tx1"/>
                </a:solidFill>
              </a:rPr>
              <a:t>    </a:t>
            </a:r>
            <a:r>
              <a:rPr lang="en-IN" dirty="0" err="1">
                <a:solidFill>
                  <a:schemeClr val="tx1"/>
                </a:solidFill>
              </a:rPr>
              <a:t>totalSale</a:t>
            </a:r>
            <a:r>
              <a:rPr lang="en-IN" dirty="0">
                <a:solidFill>
                  <a:schemeClr val="tx1"/>
                </a:solidFill>
              </a:rPr>
              <a:t>=</a:t>
            </a:r>
            <a:r>
              <a:rPr lang="en-IN" dirty="0" err="1">
                <a:solidFill>
                  <a:schemeClr val="tx1"/>
                </a:solidFill>
              </a:rPr>
              <a:t>totalSale+item.price</a:t>
            </a:r>
            <a:r>
              <a:rPr lang="en-IN" dirty="0">
                <a:solidFill>
                  <a:schemeClr val="tx1"/>
                </a:solidFill>
              </a:rPr>
              <a:t>;</a:t>
            </a:r>
          </a:p>
          <a:p>
            <a:pPr marL="1028700" lvl="2" indent="0">
              <a:buNone/>
            </a:pPr>
            <a:r>
              <a:rPr lang="en-IN" dirty="0">
                <a:solidFill>
                  <a:schemeClr val="tx1"/>
                </a:solidFill>
              </a:rPr>
              <a:t>    </a:t>
            </a:r>
            <a:r>
              <a:rPr lang="en-IN" dirty="0" err="1">
                <a:solidFill>
                  <a:schemeClr val="tx1"/>
                </a:solidFill>
              </a:rPr>
              <a:t>numberSale</a:t>
            </a:r>
            <a:r>
              <a:rPr lang="en-IN" dirty="0">
                <a:solidFill>
                  <a:schemeClr val="tx1"/>
                </a:solidFill>
              </a:rPr>
              <a:t>=numberSale+1;</a:t>
            </a:r>
          </a:p>
          <a:p>
            <a:pPr marL="1028700" lvl="2" indent="0">
              <a:buNone/>
            </a:pPr>
            <a:r>
              <a:rPr lang="en-IN" dirty="0">
                <a:solidFill>
                  <a:schemeClr val="tx1"/>
                </a:solidFill>
              </a:rPr>
              <a:t>    </a:t>
            </a:r>
            <a:r>
              <a:rPr lang="en-IN" dirty="0" err="1">
                <a:solidFill>
                  <a:schemeClr val="tx1"/>
                </a:solidFill>
              </a:rPr>
              <a:t>item.quantity</a:t>
            </a:r>
            <a:r>
              <a:rPr lang="en-IN" dirty="0">
                <a:solidFill>
                  <a:schemeClr val="tx1"/>
                </a:solidFill>
              </a:rPr>
              <a:t>=item.quantity-1;</a:t>
            </a:r>
          </a:p>
          <a:p>
            <a:pPr marL="1028700" lvl="2" indent="0">
              <a:buNone/>
            </a:pPr>
            <a:r>
              <a:rPr lang="en-IN" dirty="0">
                <a:solidFill>
                  <a:schemeClr val="tx1"/>
                </a:solidFill>
              </a:rPr>
              <a:t>    return 0;</a:t>
            </a:r>
          </a:p>
          <a:p>
            <a:pPr marL="1028700" lvl="2" indent="0">
              <a:buNone/>
            </a:pPr>
            <a:r>
              <a:rPr lang="en-IN" dirty="0">
                <a:solidFill>
                  <a:schemeClr val="tx1"/>
                </a:solidFill>
              </a:rPr>
              <a:t>}</a:t>
            </a:r>
          </a:p>
          <a:p>
            <a:pPr marL="1028700" lvl="2" indent="0">
              <a:buNone/>
            </a:pPr>
            <a:r>
              <a:rPr lang="en-IN" dirty="0">
                <a:solidFill>
                  <a:schemeClr val="tx1"/>
                </a:solidFill>
              </a:rPr>
              <a:t>  </a:t>
            </a:r>
          </a:p>
          <a:p>
            <a:pPr marL="1028700" lvl="2" indent="0">
              <a:buNone/>
            </a:pPr>
            <a:r>
              <a:rPr lang="en-IN" dirty="0">
                <a:solidFill>
                  <a:schemeClr val="tx1"/>
                </a:solidFill>
              </a:rPr>
              <a:t>// Export keyword can also be used</a:t>
            </a:r>
          </a:p>
          <a:p>
            <a:pPr marL="1028700" lvl="2" indent="0">
              <a:buNone/>
            </a:pPr>
            <a:r>
              <a:rPr lang="en-IN" dirty="0">
                <a:solidFill>
                  <a:schemeClr val="tx1"/>
                </a:solidFill>
              </a:rPr>
              <a:t>// with multiple values.</a:t>
            </a:r>
          </a:p>
          <a:p>
            <a:pPr marL="1028700" lvl="2" indent="0">
              <a:buNone/>
            </a:pPr>
            <a:r>
              <a:rPr lang="en-IN" dirty="0">
                <a:solidFill>
                  <a:schemeClr val="tx1"/>
                </a:solidFill>
              </a:rPr>
              <a:t>export { </a:t>
            </a:r>
            <a:r>
              <a:rPr lang="en-IN" dirty="0" err="1">
                <a:solidFill>
                  <a:schemeClr val="tx1"/>
                </a:solidFill>
              </a:rPr>
              <a:t>totalSale</a:t>
            </a:r>
            <a:r>
              <a:rPr lang="en-IN" dirty="0">
                <a:solidFill>
                  <a:schemeClr val="tx1"/>
                </a:solidFill>
              </a:rPr>
              <a:t>, </a:t>
            </a:r>
            <a:r>
              <a:rPr lang="en-IN" dirty="0" err="1">
                <a:solidFill>
                  <a:schemeClr val="tx1"/>
                </a:solidFill>
              </a:rPr>
              <a:t>numberSale</a:t>
            </a:r>
            <a:r>
              <a:rPr lang="en-IN" dirty="0">
                <a:solidFill>
                  <a:schemeClr val="tx1"/>
                </a:solidFill>
              </a:rPr>
              <a:t>};</a:t>
            </a:r>
          </a:p>
        </p:txBody>
      </p:sp>
    </p:spTree>
    <p:extLst>
      <p:ext uri="{BB962C8B-B14F-4D97-AF65-F5344CB8AC3E}">
        <p14:creationId xmlns:p14="http://schemas.microsoft.com/office/powerpoint/2010/main" val="3492363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4E6C0-7D4A-B2BD-B134-658662491D5F}"/>
              </a:ext>
            </a:extLst>
          </p:cNvPr>
          <p:cNvSpPr>
            <a:spLocks noGrp="1"/>
          </p:cNvSpPr>
          <p:nvPr>
            <p:ph type="title"/>
          </p:nvPr>
        </p:nvSpPr>
        <p:spPr/>
        <p:txBody>
          <a:bodyPr>
            <a:normAutofit fontScale="90000"/>
          </a:bodyPr>
          <a:lstStyle/>
          <a:p>
            <a:r>
              <a:rPr lang="en-IN" dirty="0"/>
              <a:t>Module example import</a:t>
            </a:r>
          </a:p>
        </p:txBody>
      </p:sp>
      <p:sp>
        <p:nvSpPr>
          <p:cNvPr id="3" name="Text Placeholder 2">
            <a:extLst>
              <a:ext uri="{FF2B5EF4-FFF2-40B4-BE49-F238E27FC236}">
                <a16:creationId xmlns:a16="http://schemas.microsoft.com/office/drawing/2014/main" id="{B903CD1A-36B1-D6B2-408C-88D2D0742FC1}"/>
              </a:ext>
            </a:extLst>
          </p:cNvPr>
          <p:cNvSpPr>
            <a:spLocks noGrp="1"/>
          </p:cNvSpPr>
          <p:nvPr>
            <p:ph type="body" idx="1"/>
          </p:nvPr>
        </p:nvSpPr>
        <p:spPr/>
        <p:txBody>
          <a:bodyPr>
            <a:normAutofit lnSpcReduction="10000"/>
          </a:bodyPr>
          <a:lstStyle/>
          <a:p>
            <a:pPr marL="1028700" lvl="2" indent="0">
              <a:buNone/>
            </a:pPr>
            <a:r>
              <a:rPr lang="en-IN" dirty="0"/>
              <a:t>import {total sale, </a:t>
            </a:r>
            <a:r>
              <a:rPr lang="en-IN" dirty="0" err="1"/>
              <a:t>numberSale</a:t>
            </a:r>
            <a:r>
              <a:rPr lang="en-IN" dirty="0"/>
              <a:t>, buy, sell } from './</a:t>
            </a:r>
            <a:r>
              <a:rPr lang="en-IN" dirty="0" err="1"/>
              <a:t>product.mjs</a:t>
            </a:r>
            <a:r>
              <a:rPr lang="en-IN" dirty="0"/>
              <a:t>';</a:t>
            </a:r>
          </a:p>
          <a:p>
            <a:pPr marL="1028700" lvl="2" indent="0">
              <a:buNone/>
            </a:pPr>
            <a:r>
              <a:rPr lang="en-IN" dirty="0"/>
              <a:t>let buyer={</a:t>
            </a:r>
          </a:p>
          <a:p>
            <a:pPr marL="1028700" lvl="2" indent="0">
              <a:buNone/>
            </a:pPr>
            <a:r>
              <a:rPr lang="en-IN" dirty="0"/>
              <a:t>    </a:t>
            </a:r>
            <a:r>
              <a:rPr lang="en-IN" dirty="0" err="1"/>
              <a:t>name:“Mike</a:t>
            </a:r>
            <a:r>
              <a:rPr lang="en-IN" dirty="0"/>
              <a:t>",</a:t>
            </a:r>
          </a:p>
          <a:p>
            <a:pPr marL="1028700" lvl="2" indent="0">
              <a:buNone/>
            </a:pPr>
            <a:r>
              <a:rPr lang="en-IN" dirty="0"/>
              <a:t>    total:0</a:t>
            </a:r>
          </a:p>
          <a:p>
            <a:pPr marL="1028700" lvl="2" indent="0">
              <a:buNone/>
            </a:pPr>
            <a:r>
              <a:rPr lang="en-IN" dirty="0"/>
              <a:t>};</a:t>
            </a:r>
          </a:p>
          <a:p>
            <a:pPr marL="1028700" lvl="2" indent="0">
              <a:buNone/>
            </a:pPr>
            <a:r>
              <a:rPr lang="en-IN" dirty="0"/>
              <a:t>let item={</a:t>
            </a:r>
          </a:p>
          <a:p>
            <a:pPr marL="1028700" lvl="2" indent="0">
              <a:buNone/>
            </a:pPr>
            <a:r>
              <a:rPr lang="en-IN" dirty="0"/>
              <a:t>    name="butter",</a:t>
            </a:r>
          </a:p>
          <a:p>
            <a:pPr marL="1028700" lvl="2" indent="0">
              <a:buNone/>
            </a:pPr>
            <a:r>
              <a:rPr lang="en-IN" dirty="0"/>
              <a:t>    price:10,</a:t>
            </a:r>
          </a:p>
          <a:p>
            <a:pPr marL="1028700" lvl="2" indent="0">
              <a:buNone/>
            </a:pPr>
            <a:r>
              <a:rPr lang="en-IN" dirty="0"/>
              <a:t>    quantity:100</a:t>
            </a:r>
          </a:p>
          <a:p>
            <a:pPr marL="1028700" lvl="2" indent="0">
              <a:buNone/>
            </a:pPr>
            <a:r>
              <a:rPr lang="en-IN" dirty="0"/>
              <a:t>};</a:t>
            </a:r>
          </a:p>
          <a:p>
            <a:pPr marL="1028700" lvl="2" indent="0">
              <a:buNone/>
            </a:pPr>
            <a:r>
              <a:rPr lang="en-IN" dirty="0"/>
              <a:t>console.log("Total Sale till now = ",</a:t>
            </a:r>
            <a:r>
              <a:rPr lang="en-IN" dirty="0" err="1"/>
              <a:t>totalSale</a:t>
            </a:r>
            <a:r>
              <a:rPr lang="en-IN" dirty="0"/>
              <a:t>);</a:t>
            </a:r>
          </a:p>
          <a:p>
            <a:pPr marL="1028700" lvl="2" indent="0">
              <a:buNone/>
            </a:pPr>
            <a:r>
              <a:rPr lang="en-IN" dirty="0"/>
              <a:t>buy(buyer, item); //imported function</a:t>
            </a:r>
          </a:p>
          <a:p>
            <a:pPr marL="1028700" lvl="2" indent="0">
              <a:buNone/>
            </a:pPr>
            <a:r>
              <a:rPr lang="en-IN" dirty="0"/>
              <a:t>sell(item); //imported function</a:t>
            </a:r>
          </a:p>
          <a:p>
            <a:pPr marL="1028700" lvl="2" indent="0">
              <a:buNone/>
            </a:pPr>
            <a:r>
              <a:rPr lang="en-IN" dirty="0"/>
              <a:t>console.log("Total expense of buyer = ",</a:t>
            </a:r>
            <a:r>
              <a:rPr lang="en-IN" dirty="0" err="1"/>
              <a:t>buyer.total</a:t>
            </a:r>
            <a:r>
              <a:rPr lang="en-IN" dirty="0"/>
              <a:t>);</a:t>
            </a:r>
          </a:p>
          <a:p>
            <a:pPr marL="1028700" lvl="2" indent="0">
              <a:buNone/>
            </a:pPr>
            <a:r>
              <a:rPr lang="en-IN" dirty="0"/>
              <a:t>console.log("Quantity of item left = ",</a:t>
            </a:r>
            <a:r>
              <a:rPr lang="en-IN" dirty="0" err="1"/>
              <a:t>item.quantity</a:t>
            </a:r>
            <a:r>
              <a:rPr lang="en-IN" dirty="0"/>
              <a:t>);</a:t>
            </a:r>
          </a:p>
          <a:p>
            <a:pPr marL="1028700" lvl="2" indent="0">
              <a:buNone/>
            </a:pPr>
            <a:r>
              <a:rPr lang="en-IN" dirty="0"/>
              <a:t>console.log("Total Sale till now = ",</a:t>
            </a:r>
            <a:r>
              <a:rPr lang="en-IN" dirty="0" err="1"/>
              <a:t>totalSale</a:t>
            </a:r>
            <a:r>
              <a:rPr lang="en-IN" dirty="0"/>
              <a:t>);</a:t>
            </a:r>
          </a:p>
        </p:txBody>
      </p:sp>
    </p:spTree>
    <p:extLst>
      <p:ext uri="{BB962C8B-B14F-4D97-AF65-F5344CB8AC3E}">
        <p14:creationId xmlns:p14="http://schemas.microsoft.com/office/powerpoint/2010/main" val="1655690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74206-EC64-E63A-4C44-FD68F6D522D9}"/>
              </a:ext>
            </a:extLst>
          </p:cNvPr>
          <p:cNvSpPr>
            <a:spLocks noGrp="1"/>
          </p:cNvSpPr>
          <p:nvPr>
            <p:ph type="title"/>
          </p:nvPr>
        </p:nvSpPr>
        <p:spPr/>
        <p:txBody>
          <a:bodyPr>
            <a:normAutofit fontScale="90000"/>
          </a:bodyPr>
          <a:lstStyle/>
          <a:p>
            <a:r>
              <a:rPr lang="en-IN" dirty="0"/>
              <a:t>Module example default</a:t>
            </a:r>
          </a:p>
        </p:txBody>
      </p:sp>
      <p:sp>
        <p:nvSpPr>
          <p:cNvPr id="3" name="Text Placeholder 2">
            <a:extLst>
              <a:ext uri="{FF2B5EF4-FFF2-40B4-BE49-F238E27FC236}">
                <a16:creationId xmlns:a16="http://schemas.microsoft.com/office/drawing/2014/main" id="{172EF826-7FAE-A131-8F03-F8D6A6E74AC1}"/>
              </a:ext>
            </a:extLst>
          </p:cNvPr>
          <p:cNvSpPr>
            <a:spLocks noGrp="1"/>
          </p:cNvSpPr>
          <p:nvPr>
            <p:ph type="body" idx="1"/>
          </p:nvPr>
        </p:nvSpPr>
        <p:spPr/>
        <p:txBody>
          <a:bodyPr/>
          <a:lstStyle/>
          <a:p>
            <a:r>
              <a:rPr lang="en-IN" dirty="0"/>
              <a:t>Example:</a:t>
            </a:r>
          </a:p>
          <a:p>
            <a:r>
              <a:rPr lang="en-IN" dirty="0"/>
              <a:t>// Module </a:t>
            </a:r>
            <a:r>
              <a:rPr lang="en-IN" dirty="0" err="1"/>
              <a:t>secret_ingredient.mjs</a:t>
            </a:r>
            <a:endParaRPr lang="en-IN" dirty="0"/>
          </a:p>
          <a:p>
            <a:r>
              <a:rPr lang="en-IN" dirty="0"/>
              <a:t>var </a:t>
            </a:r>
            <a:r>
              <a:rPr lang="en-IN" dirty="0" err="1"/>
              <a:t>secretIngredient</a:t>
            </a:r>
            <a:r>
              <a:rPr lang="en-IN" dirty="0"/>
              <a:t>="Salsa";</a:t>
            </a:r>
          </a:p>
          <a:p>
            <a:r>
              <a:rPr lang="en-IN" dirty="0"/>
              <a:t>export default </a:t>
            </a:r>
            <a:r>
              <a:rPr lang="en-IN" dirty="0" err="1"/>
              <a:t>secretIngredient</a:t>
            </a:r>
            <a:r>
              <a:rPr lang="en-IN" dirty="0"/>
              <a:t>;</a:t>
            </a:r>
          </a:p>
        </p:txBody>
      </p:sp>
    </p:spTree>
    <p:extLst>
      <p:ext uri="{BB962C8B-B14F-4D97-AF65-F5344CB8AC3E}">
        <p14:creationId xmlns:p14="http://schemas.microsoft.com/office/powerpoint/2010/main" val="1355004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B41E-C6C3-9643-5E5A-FF913EF5E38A}"/>
              </a:ext>
            </a:extLst>
          </p:cNvPr>
          <p:cNvSpPr>
            <a:spLocks noGrp="1"/>
          </p:cNvSpPr>
          <p:nvPr>
            <p:ph type="title"/>
          </p:nvPr>
        </p:nvSpPr>
        <p:spPr>
          <a:xfrm>
            <a:off x="311700" y="22122"/>
            <a:ext cx="5921400" cy="572700"/>
          </a:xfrm>
        </p:spPr>
        <p:txBody>
          <a:bodyPr>
            <a:normAutofit fontScale="90000"/>
          </a:bodyPr>
          <a:lstStyle/>
          <a:p>
            <a:r>
              <a:rPr lang="en-IN" dirty="0"/>
              <a:t>Module</a:t>
            </a:r>
          </a:p>
        </p:txBody>
      </p:sp>
      <p:sp>
        <p:nvSpPr>
          <p:cNvPr id="3" name="Text Placeholder 2">
            <a:extLst>
              <a:ext uri="{FF2B5EF4-FFF2-40B4-BE49-F238E27FC236}">
                <a16:creationId xmlns:a16="http://schemas.microsoft.com/office/drawing/2014/main" id="{FE8D9D01-6A76-5E19-1E09-4AAD4A40F506}"/>
              </a:ext>
            </a:extLst>
          </p:cNvPr>
          <p:cNvSpPr>
            <a:spLocks noGrp="1"/>
          </p:cNvSpPr>
          <p:nvPr>
            <p:ph type="body" idx="1"/>
          </p:nvPr>
        </p:nvSpPr>
        <p:spPr/>
        <p:txBody>
          <a:bodyPr/>
          <a:lstStyle/>
          <a:p>
            <a:r>
              <a:rPr lang="en-US" b="1" i="0" dirty="0">
                <a:solidFill>
                  <a:srgbClr val="273239"/>
                </a:solidFill>
                <a:effectLst/>
                <a:latin typeface="Nunito" pitchFamily="2" charset="0"/>
              </a:rPr>
              <a:t>Importing Values:</a:t>
            </a:r>
            <a:r>
              <a:rPr lang="en-US" b="0" i="0" dirty="0">
                <a:solidFill>
                  <a:srgbClr val="273239"/>
                </a:solidFill>
                <a:effectLst/>
                <a:latin typeface="Nunito" pitchFamily="2" charset="0"/>
              </a:rPr>
              <a:t> Only the values exported from a module can be imported using the </a:t>
            </a:r>
            <a:r>
              <a:rPr lang="en-US" b="1" i="0" dirty="0">
                <a:solidFill>
                  <a:srgbClr val="273239"/>
                </a:solidFill>
                <a:effectLst/>
                <a:latin typeface="Nunito" pitchFamily="2" charset="0"/>
              </a:rPr>
              <a:t>import</a:t>
            </a:r>
            <a:r>
              <a:rPr lang="en-US" b="0" i="0" dirty="0">
                <a:solidFill>
                  <a:srgbClr val="273239"/>
                </a:solidFill>
                <a:effectLst/>
                <a:latin typeface="Nunito" pitchFamily="2" charset="0"/>
              </a:rPr>
              <a:t> keyword.</a:t>
            </a:r>
          </a:p>
          <a:p>
            <a:endParaRPr lang="en-US" b="0" i="0" dirty="0">
              <a:solidFill>
                <a:srgbClr val="273239"/>
              </a:solidFill>
              <a:effectLst/>
              <a:latin typeface="Nunito" pitchFamily="2" charset="0"/>
            </a:endParaRPr>
          </a:p>
          <a:p>
            <a:r>
              <a:rPr lang="en-US" dirty="0">
                <a:solidFill>
                  <a:srgbClr val="273239"/>
                </a:solidFill>
                <a:latin typeface="Nunito" pitchFamily="2" charset="0"/>
              </a:rPr>
              <a:t>Example :- </a:t>
            </a:r>
          </a:p>
          <a:p>
            <a:r>
              <a:rPr lang="en-US" dirty="0"/>
              <a:t>import { buy, sell} from './modules/</a:t>
            </a:r>
            <a:r>
              <a:rPr lang="en-US" dirty="0" err="1"/>
              <a:t>products.mjs</a:t>
            </a:r>
            <a:r>
              <a:rPr lang="en-US" dirty="0"/>
              <a:t>';</a:t>
            </a:r>
            <a:endParaRPr lang="en-IN" dirty="0"/>
          </a:p>
        </p:txBody>
      </p:sp>
    </p:spTree>
    <p:extLst>
      <p:ext uri="{BB962C8B-B14F-4D97-AF65-F5344CB8AC3E}">
        <p14:creationId xmlns:p14="http://schemas.microsoft.com/office/powerpoint/2010/main" val="2118977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44125-F790-E17C-F4DB-6D18CF7F2FED}"/>
              </a:ext>
            </a:extLst>
          </p:cNvPr>
          <p:cNvSpPr>
            <a:spLocks noGrp="1"/>
          </p:cNvSpPr>
          <p:nvPr>
            <p:ph type="title"/>
          </p:nvPr>
        </p:nvSpPr>
        <p:spPr/>
        <p:txBody>
          <a:bodyPr>
            <a:normAutofit fontScale="90000"/>
          </a:bodyPr>
          <a:lstStyle/>
          <a:p>
            <a:r>
              <a:rPr lang="en-IN" dirty="0"/>
              <a:t>Classes in ES6</a:t>
            </a:r>
          </a:p>
        </p:txBody>
      </p:sp>
      <p:sp>
        <p:nvSpPr>
          <p:cNvPr id="3" name="Text Placeholder 2">
            <a:extLst>
              <a:ext uri="{FF2B5EF4-FFF2-40B4-BE49-F238E27FC236}">
                <a16:creationId xmlns:a16="http://schemas.microsoft.com/office/drawing/2014/main" id="{FEB722F6-C7E9-DDCB-9945-9526E2C886D6}"/>
              </a:ext>
            </a:extLst>
          </p:cNvPr>
          <p:cNvSpPr>
            <a:spLocks noGrp="1"/>
          </p:cNvSpPr>
          <p:nvPr>
            <p:ph type="body" idx="1"/>
          </p:nvPr>
        </p:nvSpPr>
        <p:spPr/>
        <p:txBody>
          <a:bodyPr/>
          <a:lstStyle/>
          <a:p>
            <a:r>
              <a:rPr lang="en-US" b="0" i="0" dirty="0">
                <a:solidFill>
                  <a:srgbClr val="273239"/>
                </a:solidFill>
                <a:effectLst/>
                <a:latin typeface="Nunito" pitchFamily="2" charset="0"/>
              </a:rPr>
              <a:t>There are three concepts in Object-Oriented Programming </a:t>
            </a:r>
            <a:r>
              <a:rPr lang="en-US" b="1" i="0" dirty="0">
                <a:solidFill>
                  <a:srgbClr val="273239"/>
                </a:solidFill>
                <a:effectLst/>
                <a:latin typeface="Nunito" pitchFamily="2" charset="0"/>
              </a:rPr>
              <a:t>Object</a:t>
            </a:r>
            <a:r>
              <a:rPr lang="en-US" b="0" i="0" dirty="0">
                <a:solidFill>
                  <a:srgbClr val="273239"/>
                </a:solidFill>
                <a:effectLst/>
                <a:latin typeface="Nunito" pitchFamily="2" charset="0"/>
              </a:rPr>
              <a:t>, </a:t>
            </a:r>
            <a:r>
              <a:rPr lang="en-US" b="1" i="0" dirty="0">
                <a:solidFill>
                  <a:srgbClr val="273239"/>
                </a:solidFill>
                <a:effectLst/>
                <a:latin typeface="Nunito" pitchFamily="2" charset="0"/>
              </a:rPr>
              <a:t>Class,</a:t>
            </a:r>
            <a:r>
              <a:rPr lang="en-US" b="0" i="0" dirty="0">
                <a:solidFill>
                  <a:srgbClr val="273239"/>
                </a:solidFill>
                <a:effectLst/>
                <a:latin typeface="Nunito" pitchFamily="2" charset="0"/>
              </a:rPr>
              <a:t> and </a:t>
            </a:r>
            <a:r>
              <a:rPr lang="en-US" b="1" i="0" dirty="0">
                <a:solidFill>
                  <a:srgbClr val="273239"/>
                </a:solidFill>
                <a:effectLst/>
                <a:latin typeface="Nunito" pitchFamily="2" charset="0"/>
              </a:rPr>
              <a:t>Methods</a:t>
            </a:r>
            <a:r>
              <a:rPr lang="en-US" b="0" i="0" dirty="0">
                <a:solidFill>
                  <a:srgbClr val="273239"/>
                </a:solidFill>
                <a:effectLst/>
                <a:latin typeface="Nunito" pitchFamily="2" charset="0"/>
              </a:rPr>
              <a:t>. ES6 JavaScript supports Object-Oriented programming components.</a:t>
            </a:r>
          </a:p>
          <a:p>
            <a:endParaRPr lang="en-US" b="0" i="0" dirty="0">
              <a:solidFill>
                <a:srgbClr val="273239"/>
              </a:solidFill>
              <a:effectLst/>
              <a:latin typeface="Nunito" pitchFamily="2" charset="0"/>
            </a:endParaRPr>
          </a:p>
          <a:p>
            <a:r>
              <a:rPr lang="en-US" dirty="0"/>
              <a:t>Object: A real-time object entity means the presentation of any entity in real-time.</a:t>
            </a:r>
          </a:p>
          <a:p>
            <a:r>
              <a:rPr lang="en-US" dirty="0"/>
              <a:t>Class: It is the before the plan of creating any objects which is known as the blueprint of any objects which you want to create.</a:t>
            </a:r>
          </a:p>
          <a:p>
            <a:r>
              <a:rPr lang="en-US" dirty="0"/>
              <a:t>Methods: It communicates between the objects.</a:t>
            </a:r>
            <a:endParaRPr lang="en-IN" dirty="0"/>
          </a:p>
        </p:txBody>
      </p:sp>
    </p:spTree>
    <p:extLst>
      <p:ext uri="{BB962C8B-B14F-4D97-AF65-F5344CB8AC3E}">
        <p14:creationId xmlns:p14="http://schemas.microsoft.com/office/powerpoint/2010/main" val="1912993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4E33-B99E-B189-6428-0883C6329025}"/>
              </a:ext>
            </a:extLst>
          </p:cNvPr>
          <p:cNvSpPr>
            <a:spLocks noGrp="1"/>
          </p:cNvSpPr>
          <p:nvPr>
            <p:ph type="title"/>
          </p:nvPr>
        </p:nvSpPr>
        <p:spPr/>
        <p:txBody>
          <a:bodyPr>
            <a:normAutofit fontScale="90000"/>
          </a:bodyPr>
          <a:lstStyle/>
          <a:p>
            <a:r>
              <a:rPr lang="en-IN" dirty="0"/>
              <a:t>Classes</a:t>
            </a:r>
          </a:p>
        </p:txBody>
      </p:sp>
      <p:sp>
        <p:nvSpPr>
          <p:cNvPr id="3" name="Text Placeholder 2">
            <a:extLst>
              <a:ext uri="{FF2B5EF4-FFF2-40B4-BE49-F238E27FC236}">
                <a16:creationId xmlns:a16="http://schemas.microsoft.com/office/drawing/2014/main" id="{F9FCA81A-ACD1-DB0F-E458-A8E3A938C3A7}"/>
              </a:ext>
            </a:extLst>
          </p:cNvPr>
          <p:cNvSpPr>
            <a:spLocks noGrp="1"/>
          </p:cNvSpPr>
          <p:nvPr>
            <p:ph type="body" idx="1"/>
          </p:nvPr>
        </p:nvSpPr>
        <p:spPr/>
        <p:txBody>
          <a:bodyPr>
            <a:normAutofit fontScale="85000" lnSpcReduction="20000"/>
          </a:bodyPr>
          <a:lstStyle/>
          <a:p>
            <a:r>
              <a:rPr lang="en-IN" dirty="0"/>
              <a:t>Example :-</a:t>
            </a:r>
          </a:p>
          <a:p>
            <a:pPr marL="596900" lvl="1" indent="0">
              <a:buNone/>
            </a:pPr>
            <a:r>
              <a:rPr lang="en-IN" dirty="0">
                <a:solidFill>
                  <a:schemeClr val="tx1"/>
                </a:solidFill>
              </a:rPr>
              <a:t>class </a:t>
            </a:r>
            <a:r>
              <a:rPr lang="en-IN" dirty="0" err="1">
                <a:solidFill>
                  <a:schemeClr val="tx1"/>
                </a:solidFill>
              </a:rPr>
              <a:t>gfg</a:t>
            </a:r>
            <a:r>
              <a:rPr lang="en-IN" dirty="0">
                <a:solidFill>
                  <a:schemeClr val="tx1"/>
                </a:solidFill>
              </a:rPr>
              <a:t> {</a:t>
            </a:r>
          </a:p>
          <a:p>
            <a:pPr marL="596900" lvl="1" indent="0">
              <a:buNone/>
            </a:pPr>
            <a:r>
              <a:rPr lang="en-IN" dirty="0">
                <a:solidFill>
                  <a:schemeClr val="tx1"/>
                </a:solidFill>
              </a:rPr>
              <a:t> </a:t>
            </a:r>
          </a:p>
          <a:p>
            <a:pPr marL="596900" lvl="1" indent="0">
              <a:buNone/>
            </a:pPr>
            <a:r>
              <a:rPr lang="en-IN" dirty="0">
                <a:solidFill>
                  <a:schemeClr val="tx1"/>
                </a:solidFill>
              </a:rPr>
              <a:t>    // Constructor</a:t>
            </a:r>
          </a:p>
          <a:p>
            <a:pPr marL="596900" lvl="1" indent="0">
              <a:buNone/>
            </a:pPr>
            <a:r>
              <a:rPr lang="en-IN" dirty="0">
                <a:solidFill>
                  <a:schemeClr val="tx1"/>
                </a:solidFill>
              </a:rPr>
              <a:t>    constructor(name, </a:t>
            </a:r>
            <a:r>
              <a:rPr lang="en-IN" dirty="0" err="1">
                <a:solidFill>
                  <a:schemeClr val="tx1"/>
                </a:solidFill>
              </a:rPr>
              <a:t>estd</a:t>
            </a:r>
            <a:r>
              <a:rPr lang="en-IN" dirty="0">
                <a:solidFill>
                  <a:schemeClr val="tx1"/>
                </a:solidFill>
              </a:rPr>
              <a:t>, rank) {</a:t>
            </a:r>
          </a:p>
          <a:p>
            <a:pPr marL="596900" lvl="1" indent="0">
              <a:buNone/>
            </a:pPr>
            <a:r>
              <a:rPr lang="en-IN" dirty="0">
                <a:solidFill>
                  <a:schemeClr val="tx1"/>
                </a:solidFill>
              </a:rPr>
              <a:t>        </a:t>
            </a:r>
            <a:r>
              <a:rPr lang="en-IN" dirty="0" err="1">
                <a:solidFill>
                  <a:schemeClr val="tx1"/>
                </a:solidFill>
              </a:rPr>
              <a:t>this.n</a:t>
            </a:r>
            <a:r>
              <a:rPr lang="en-IN" dirty="0">
                <a:solidFill>
                  <a:schemeClr val="tx1"/>
                </a:solidFill>
              </a:rPr>
              <a:t> = name;</a:t>
            </a:r>
          </a:p>
          <a:p>
            <a:pPr marL="596900" lvl="1" indent="0">
              <a:buNone/>
            </a:pPr>
            <a:r>
              <a:rPr lang="en-IN" dirty="0">
                <a:solidFill>
                  <a:schemeClr val="tx1"/>
                </a:solidFill>
              </a:rPr>
              <a:t>        </a:t>
            </a:r>
            <a:r>
              <a:rPr lang="en-IN" dirty="0" err="1">
                <a:solidFill>
                  <a:schemeClr val="tx1"/>
                </a:solidFill>
              </a:rPr>
              <a:t>this.e</a:t>
            </a:r>
            <a:r>
              <a:rPr lang="en-IN" dirty="0">
                <a:solidFill>
                  <a:schemeClr val="tx1"/>
                </a:solidFill>
              </a:rPr>
              <a:t> = </a:t>
            </a:r>
            <a:r>
              <a:rPr lang="en-IN" dirty="0" err="1">
                <a:solidFill>
                  <a:schemeClr val="tx1"/>
                </a:solidFill>
              </a:rPr>
              <a:t>estd</a:t>
            </a:r>
            <a:r>
              <a:rPr lang="en-IN" dirty="0">
                <a:solidFill>
                  <a:schemeClr val="tx1"/>
                </a:solidFill>
              </a:rPr>
              <a:t>;</a:t>
            </a:r>
          </a:p>
          <a:p>
            <a:pPr marL="596900" lvl="1" indent="0">
              <a:buNone/>
            </a:pPr>
            <a:r>
              <a:rPr lang="en-IN" dirty="0">
                <a:solidFill>
                  <a:schemeClr val="tx1"/>
                </a:solidFill>
              </a:rPr>
              <a:t>        </a:t>
            </a:r>
            <a:r>
              <a:rPr lang="en-IN" dirty="0" err="1">
                <a:solidFill>
                  <a:schemeClr val="tx1"/>
                </a:solidFill>
              </a:rPr>
              <a:t>this.r</a:t>
            </a:r>
            <a:r>
              <a:rPr lang="en-IN" dirty="0">
                <a:solidFill>
                  <a:schemeClr val="tx1"/>
                </a:solidFill>
              </a:rPr>
              <a:t> = rank;</a:t>
            </a:r>
          </a:p>
          <a:p>
            <a:pPr marL="596900" lvl="1" indent="0">
              <a:buNone/>
            </a:pPr>
            <a:r>
              <a:rPr lang="en-IN" dirty="0">
                <a:solidFill>
                  <a:schemeClr val="tx1"/>
                </a:solidFill>
              </a:rPr>
              <a:t>    }</a:t>
            </a:r>
          </a:p>
          <a:p>
            <a:pPr marL="596900" lvl="1" indent="0">
              <a:buNone/>
            </a:pPr>
            <a:r>
              <a:rPr lang="en-IN" dirty="0">
                <a:solidFill>
                  <a:schemeClr val="tx1"/>
                </a:solidFill>
              </a:rPr>
              <a:t> </a:t>
            </a:r>
          </a:p>
          <a:p>
            <a:pPr marL="596900" lvl="1" indent="0">
              <a:buNone/>
            </a:pPr>
            <a:r>
              <a:rPr lang="en-IN" dirty="0">
                <a:solidFill>
                  <a:schemeClr val="tx1"/>
                </a:solidFill>
              </a:rPr>
              <a:t>    // Function</a:t>
            </a:r>
          </a:p>
          <a:p>
            <a:pPr marL="596900" lvl="1" indent="0">
              <a:buNone/>
            </a:pPr>
            <a:r>
              <a:rPr lang="en-IN" dirty="0">
                <a:solidFill>
                  <a:schemeClr val="tx1"/>
                </a:solidFill>
              </a:rPr>
              <a:t>    </a:t>
            </a:r>
            <a:r>
              <a:rPr lang="en-IN" dirty="0" err="1">
                <a:solidFill>
                  <a:schemeClr val="tx1"/>
                </a:solidFill>
              </a:rPr>
              <a:t>decreaserank</a:t>
            </a:r>
            <a:r>
              <a:rPr lang="en-IN" dirty="0">
                <a:solidFill>
                  <a:schemeClr val="tx1"/>
                </a:solidFill>
              </a:rPr>
              <a:t>() {</a:t>
            </a:r>
          </a:p>
          <a:p>
            <a:pPr marL="596900" lvl="1" indent="0">
              <a:buNone/>
            </a:pPr>
            <a:r>
              <a:rPr lang="en-IN" dirty="0">
                <a:solidFill>
                  <a:schemeClr val="tx1"/>
                </a:solidFill>
              </a:rPr>
              <a:t>        </a:t>
            </a:r>
            <a:r>
              <a:rPr lang="en-IN" dirty="0" err="1">
                <a:solidFill>
                  <a:schemeClr val="tx1"/>
                </a:solidFill>
              </a:rPr>
              <a:t>this.r</a:t>
            </a:r>
            <a:r>
              <a:rPr lang="en-IN" dirty="0">
                <a:solidFill>
                  <a:schemeClr val="tx1"/>
                </a:solidFill>
              </a:rPr>
              <a:t> -= 1;</a:t>
            </a:r>
          </a:p>
          <a:p>
            <a:pPr marL="596900" lvl="1" indent="0">
              <a:buNone/>
            </a:pPr>
            <a:r>
              <a:rPr lang="en-IN" dirty="0">
                <a:solidFill>
                  <a:schemeClr val="tx1"/>
                </a:solidFill>
              </a:rPr>
              <a:t>    }</a:t>
            </a:r>
          </a:p>
          <a:p>
            <a:pPr marL="596900" lvl="1" indent="0">
              <a:buNone/>
            </a:pPr>
            <a:r>
              <a:rPr lang="en-IN" dirty="0">
                <a:solidFill>
                  <a:schemeClr val="tx1"/>
                </a:solidFill>
              </a:rPr>
              <a:t>}</a:t>
            </a:r>
          </a:p>
          <a:p>
            <a:pPr marL="596900" lvl="1" indent="0">
              <a:buNone/>
            </a:pPr>
            <a:r>
              <a:rPr lang="en-IN" dirty="0">
                <a:solidFill>
                  <a:schemeClr val="tx1"/>
                </a:solidFill>
              </a:rPr>
              <a:t>const geeks = new </a:t>
            </a:r>
            <a:r>
              <a:rPr lang="en-IN" dirty="0" err="1">
                <a:solidFill>
                  <a:schemeClr val="tx1"/>
                </a:solidFill>
              </a:rPr>
              <a:t>gfg</a:t>
            </a:r>
            <a:r>
              <a:rPr lang="en-IN" dirty="0">
                <a:solidFill>
                  <a:schemeClr val="tx1"/>
                </a:solidFill>
              </a:rPr>
              <a:t>("geeks", 2009, 43)</a:t>
            </a:r>
          </a:p>
          <a:p>
            <a:pPr marL="596900" lvl="1" indent="0">
              <a:buNone/>
            </a:pPr>
            <a:r>
              <a:rPr lang="en-IN" dirty="0">
                <a:solidFill>
                  <a:schemeClr val="tx1"/>
                </a:solidFill>
              </a:rPr>
              <a:t> </a:t>
            </a:r>
          </a:p>
          <a:p>
            <a:pPr marL="596900" lvl="1" indent="0">
              <a:buNone/>
            </a:pPr>
            <a:r>
              <a:rPr lang="en-IN" dirty="0" err="1">
                <a:solidFill>
                  <a:schemeClr val="tx1"/>
                </a:solidFill>
              </a:rPr>
              <a:t>geeks.decreaserank</a:t>
            </a:r>
            <a:r>
              <a:rPr lang="en-IN" dirty="0">
                <a:solidFill>
                  <a:schemeClr val="tx1"/>
                </a:solidFill>
              </a:rPr>
              <a:t>();</a:t>
            </a:r>
          </a:p>
          <a:p>
            <a:pPr marL="596900" lvl="1" indent="0">
              <a:buNone/>
            </a:pPr>
            <a:r>
              <a:rPr lang="en-IN" dirty="0">
                <a:solidFill>
                  <a:schemeClr val="tx1"/>
                </a:solidFill>
              </a:rPr>
              <a:t> </a:t>
            </a:r>
          </a:p>
          <a:p>
            <a:pPr marL="596900" lvl="1" indent="0">
              <a:buNone/>
            </a:pPr>
            <a:r>
              <a:rPr lang="en-IN" dirty="0">
                <a:solidFill>
                  <a:schemeClr val="tx1"/>
                </a:solidFill>
              </a:rPr>
              <a:t>console.log(</a:t>
            </a:r>
            <a:r>
              <a:rPr lang="en-IN" dirty="0" err="1">
                <a:solidFill>
                  <a:schemeClr val="tx1"/>
                </a:solidFill>
              </a:rPr>
              <a:t>geeks.r</a:t>
            </a:r>
            <a:r>
              <a:rPr lang="en-IN" dirty="0">
                <a:solidFill>
                  <a:schemeClr val="tx1"/>
                </a:solidFill>
              </a:rPr>
              <a:t>); //Output 42</a:t>
            </a:r>
          </a:p>
        </p:txBody>
      </p:sp>
    </p:spTree>
    <p:extLst>
      <p:ext uri="{BB962C8B-B14F-4D97-AF65-F5344CB8AC3E}">
        <p14:creationId xmlns:p14="http://schemas.microsoft.com/office/powerpoint/2010/main" val="384676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7D518-C7F0-6900-DADD-0344CD39C331}"/>
              </a:ext>
            </a:extLst>
          </p:cNvPr>
          <p:cNvSpPr>
            <a:spLocks noGrp="1"/>
          </p:cNvSpPr>
          <p:nvPr>
            <p:ph type="title"/>
          </p:nvPr>
        </p:nvSpPr>
        <p:spPr/>
        <p:txBody>
          <a:bodyPr>
            <a:normAutofit fontScale="90000"/>
          </a:bodyPr>
          <a:lstStyle/>
          <a:p>
            <a:r>
              <a:rPr lang="en-IN" dirty="0"/>
              <a:t>Iterators</a:t>
            </a:r>
          </a:p>
        </p:txBody>
      </p:sp>
      <p:sp>
        <p:nvSpPr>
          <p:cNvPr id="3" name="Text Placeholder 2">
            <a:extLst>
              <a:ext uri="{FF2B5EF4-FFF2-40B4-BE49-F238E27FC236}">
                <a16:creationId xmlns:a16="http://schemas.microsoft.com/office/drawing/2014/main" id="{B8D4F4DC-7FD3-DDB7-66B6-B25166F45909}"/>
              </a:ext>
            </a:extLst>
          </p:cNvPr>
          <p:cNvSpPr>
            <a:spLocks noGrp="1"/>
          </p:cNvSpPr>
          <p:nvPr>
            <p:ph type="body" idx="1"/>
          </p:nvPr>
        </p:nvSpPr>
        <p:spPr/>
        <p:txBody>
          <a:bodyPr/>
          <a:lstStyle/>
          <a:p>
            <a:r>
              <a:rPr lang="en-US" dirty="0" err="1"/>
              <a:t>Javascript</a:t>
            </a:r>
            <a:r>
              <a:rPr lang="en-US" dirty="0"/>
              <a:t> Iterator is an </a:t>
            </a:r>
            <a:r>
              <a:rPr lang="en-US" b="1" dirty="0"/>
              <a:t>object</a:t>
            </a:r>
            <a:r>
              <a:rPr lang="en-US" dirty="0"/>
              <a:t> or pattern that allows us </a:t>
            </a:r>
            <a:r>
              <a:rPr lang="en-US" b="1" dirty="0"/>
              <a:t>to traverse over a list or collection. </a:t>
            </a:r>
            <a:r>
              <a:rPr lang="en-US" dirty="0"/>
              <a:t>Iterators define the sequences and implement the iterator protocol that </a:t>
            </a:r>
            <a:r>
              <a:rPr lang="en-US" b="1" dirty="0"/>
              <a:t>returns an object </a:t>
            </a:r>
            <a:r>
              <a:rPr lang="en-US" dirty="0"/>
              <a:t>by using a </a:t>
            </a:r>
            <a:r>
              <a:rPr lang="en-US" b="1" dirty="0"/>
              <a:t>next() method </a:t>
            </a:r>
            <a:r>
              <a:rPr lang="en-US" dirty="0"/>
              <a:t>that contains the value and is done. </a:t>
            </a:r>
          </a:p>
          <a:p>
            <a:endParaRPr lang="en-US" dirty="0"/>
          </a:p>
          <a:p>
            <a:r>
              <a:rPr lang="en-US" dirty="0"/>
              <a:t>The value contains the next value of the iterator sequence and the done is the </a:t>
            </a:r>
            <a:r>
              <a:rPr lang="en-US" dirty="0" err="1"/>
              <a:t>boolean</a:t>
            </a:r>
            <a:r>
              <a:rPr lang="en-US" dirty="0"/>
              <a:t> value true or false if the last value of the sequence has been consumed then it’s true else false. </a:t>
            </a:r>
            <a:endParaRPr lang="en-IN" dirty="0"/>
          </a:p>
        </p:txBody>
      </p:sp>
    </p:spTree>
    <p:extLst>
      <p:ext uri="{BB962C8B-B14F-4D97-AF65-F5344CB8AC3E}">
        <p14:creationId xmlns:p14="http://schemas.microsoft.com/office/powerpoint/2010/main" val="1043005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8657-1C1F-4A99-0068-F92F8E598F16}"/>
              </a:ext>
            </a:extLst>
          </p:cNvPr>
          <p:cNvSpPr>
            <a:spLocks noGrp="1"/>
          </p:cNvSpPr>
          <p:nvPr>
            <p:ph type="title"/>
          </p:nvPr>
        </p:nvSpPr>
        <p:spPr/>
        <p:txBody>
          <a:bodyPr>
            <a:normAutofit fontScale="90000"/>
          </a:bodyPr>
          <a:lstStyle/>
          <a:p>
            <a:r>
              <a:rPr lang="en-IN" dirty="0"/>
              <a:t>Iterators</a:t>
            </a:r>
          </a:p>
        </p:txBody>
      </p:sp>
      <p:sp>
        <p:nvSpPr>
          <p:cNvPr id="3" name="Text Placeholder 2">
            <a:extLst>
              <a:ext uri="{FF2B5EF4-FFF2-40B4-BE49-F238E27FC236}">
                <a16:creationId xmlns:a16="http://schemas.microsoft.com/office/drawing/2014/main" id="{5C84D52F-6FD7-E122-52D7-7E276F767AAC}"/>
              </a:ext>
            </a:extLst>
          </p:cNvPr>
          <p:cNvSpPr>
            <a:spLocks noGrp="1"/>
          </p:cNvSpPr>
          <p:nvPr>
            <p:ph type="body" idx="1"/>
          </p:nvPr>
        </p:nvSpPr>
        <p:spPr/>
        <p:txBody>
          <a:bodyPr/>
          <a:lstStyle/>
          <a:p>
            <a:r>
              <a:rPr lang="en-US" dirty="0"/>
              <a:t>In </a:t>
            </a:r>
            <a:r>
              <a:rPr lang="en-US" dirty="0" err="1"/>
              <a:t>Array.prototype</a:t>
            </a:r>
            <a:r>
              <a:rPr lang="en-US" dirty="0"/>
              <a:t> you will find Symbol(</a:t>
            </a:r>
            <a:r>
              <a:rPr lang="en-US" dirty="0" err="1"/>
              <a:t>Symbol.iterator</a:t>
            </a:r>
            <a:r>
              <a:rPr lang="en-US" dirty="0"/>
              <a:t>): ƒ values() method. The array is by default </a:t>
            </a:r>
            <a:r>
              <a:rPr lang="en-US" dirty="0" err="1"/>
              <a:t>iterable</a:t>
            </a:r>
            <a:r>
              <a:rPr lang="en-US" dirty="0"/>
              <a:t>. Also, String, Map &amp; Set are built-in </a:t>
            </a:r>
            <a:r>
              <a:rPr lang="en-US" dirty="0" err="1"/>
              <a:t>iterables</a:t>
            </a:r>
            <a:r>
              <a:rPr lang="en-US" dirty="0"/>
              <a:t> because their prototype objects all have a </a:t>
            </a:r>
            <a:r>
              <a:rPr lang="en-US" dirty="0" err="1"/>
              <a:t>Symbol.iterator</a:t>
            </a:r>
            <a:r>
              <a:rPr lang="en-US" dirty="0"/>
              <a:t>() method.</a:t>
            </a:r>
            <a:endParaRPr lang="en-IN" dirty="0"/>
          </a:p>
        </p:txBody>
      </p:sp>
    </p:spTree>
    <p:extLst>
      <p:ext uri="{BB962C8B-B14F-4D97-AF65-F5344CB8AC3E}">
        <p14:creationId xmlns:p14="http://schemas.microsoft.com/office/powerpoint/2010/main" val="489338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B93E9-D466-E35A-A39A-D931915B9565}"/>
              </a:ext>
            </a:extLst>
          </p:cNvPr>
          <p:cNvSpPr>
            <a:spLocks noGrp="1"/>
          </p:cNvSpPr>
          <p:nvPr>
            <p:ph type="title"/>
          </p:nvPr>
        </p:nvSpPr>
        <p:spPr/>
        <p:txBody>
          <a:bodyPr>
            <a:normAutofit fontScale="90000"/>
          </a:bodyPr>
          <a:lstStyle/>
          <a:p>
            <a:r>
              <a:rPr lang="en-IN" dirty="0"/>
              <a:t>Iterators Example</a:t>
            </a:r>
          </a:p>
        </p:txBody>
      </p:sp>
      <p:sp>
        <p:nvSpPr>
          <p:cNvPr id="3" name="Text Placeholder 2">
            <a:extLst>
              <a:ext uri="{FF2B5EF4-FFF2-40B4-BE49-F238E27FC236}">
                <a16:creationId xmlns:a16="http://schemas.microsoft.com/office/drawing/2014/main" id="{FEDB2D9C-E230-5B87-00D1-59E3B79214D0}"/>
              </a:ext>
            </a:extLst>
          </p:cNvPr>
          <p:cNvSpPr>
            <a:spLocks noGrp="1"/>
          </p:cNvSpPr>
          <p:nvPr>
            <p:ph type="body" idx="1"/>
          </p:nvPr>
        </p:nvSpPr>
        <p:spPr/>
        <p:txBody>
          <a:bodyPr>
            <a:normAutofit fontScale="85000" lnSpcReduction="20000"/>
          </a:bodyPr>
          <a:lstStyle/>
          <a:p>
            <a:pPr marL="1485900" lvl="3" indent="0">
              <a:buNone/>
            </a:pPr>
            <a:r>
              <a:rPr lang="en-IN" dirty="0">
                <a:solidFill>
                  <a:schemeClr val="tx1"/>
                </a:solidFill>
              </a:rPr>
              <a:t>const array = ['a', 'b', 'c'];</a:t>
            </a:r>
          </a:p>
          <a:p>
            <a:pPr marL="1485900" lvl="3" indent="0">
              <a:buNone/>
            </a:pPr>
            <a:r>
              <a:rPr lang="en-IN" dirty="0">
                <a:solidFill>
                  <a:schemeClr val="tx1"/>
                </a:solidFill>
              </a:rPr>
              <a:t>      </a:t>
            </a:r>
          </a:p>
          <a:p>
            <a:pPr marL="1485900" lvl="3" indent="0">
              <a:buNone/>
            </a:pPr>
            <a:r>
              <a:rPr lang="en-IN" dirty="0">
                <a:solidFill>
                  <a:schemeClr val="tx1"/>
                </a:solidFill>
              </a:rPr>
              <a:t>    const it = array[</a:t>
            </a:r>
            <a:r>
              <a:rPr lang="en-IN" dirty="0" err="1">
                <a:solidFill>
                  <a:schemeClr val="tx1"/>
                </a:solidFill>
              </a:rPr>
              <a:t>Symbol.iterator</a:t>
            </a:r>
            <a:r>
              <a:rPr lang="en-IN" dirty="0">
                <a:solidFill>
                  <a:schemeClr val="tx1"/>
                </a:solidFill>
              </a:rPr>
              <a:t>]();</a:t>
            </a:r>
          </a:p>
          <a:p>
            <a:pPr marL="1485900" lvl="3" indent="0">
              <a:buNone/>
            </a:pPr>
            <a:r>
              <a:rPr lang="en-IN" dirty="0">
                <a:solidFill>
                  <a:schemeClr val="tx1"/>
                </a:solidFill>
              </a:rPr>
              <a:t>      </a:t>
            </a:r>
          </a:p>
          <a:p>
            <a:pPr marL="1485900" lvl="3" indent="0">
              <a:buNone/>
            </a:pPr>
            <a:r>
              <a:rPr lang="en-IN" dirty="0">
                <a:solidFill>
                  <a:schemeClr val="tx1"/>
                </a:solidFill>
              </a:rPr>
              <a:t>    // and on this iterator method we have ‘next’ method</a:t>
            </a:r>
          </a:p>
          <a:p>
            <a:pPr marL="1485900" lvl="3" indent="0">
              <a:buNone/>
            </a:pPr>
            <a:r>
              <a:rPr lang="en-IN" dirty="0">
                <a:solidFill>
                  <a:schemeClr val="tx1"/>
                </a:solidFill>
              </a:rPr>
              <a:t>      </a:t>
            </a:r>
          </a:p>
          <a:p>
            <a:pPr marL="1485900" lvl="3" indent="0">
              <a:buNone/>
            </a:pPr>
            <a:r>
              <a:rPr lang="en-IN" dirty="0">
                <a:solidFill>
                  <a:schemeClr val="tx1"/>
                </a:solidFill>
              </a:rPr>
              <a:t>    console.log(</a:t>
            </a:r>
            <a:r>
              <a:rPr lang="en-IN" dirty="0" err="1">
                <a:solidFill>
                  <a:schemeClr val="tx1"/>
                </a:solidFill>
              </a:rPr>
              <a:t>it.next</a:t>
            </a:r>
            <a:r>
              <a:rPr lang="en-IN" dirty="0">
                <a:solidFill>
                  <a:schemeClr val="tx1"/>
                </a:solidFill>
              </a:rPr>
              <a:t>());</a:t>
            </a:r>
          </a:p>
          <a:p>
            <a:pPr marL="1485900" lvl="3" indent="0">
              <a:buNone/>
            </a:pPr>
            <a:r>
              <a:rPr lang="en-IN" dirty="0">
                <a:solidFill>
                  <a:schemeClr val="tx1"/>
                </a:solidFill>
              </a:rPr>
              <a:t>    //{ value: "a", done: false }</a:t>
            </a:r>
          </a:p>
          <a:p>
            <a:pPr marL="1485900" lvl="3" indent="0">
              <a:buNone/>
            </a:pPr>
            <a:r>
              <a:rPr lang="en-IN" dirty="0">
                <a:solidFill>
                  <a:schemeClr val="tx1"/>
                </a:solidFill>
              </a:rPr>
              <a:t>      </a:t>
            </a:r>
          </a:p>
          <a:p>
            <a:pPr marL="1485900" lvl="3" indent="0">
              <a:buNone/>
            </a:pPr>
            <a:r>
              <a:rPr lang="en-IN" dirty="0">
                <a:solidFill>
                  <a:schemeClr val="tx1"/>
                </a:solidFill>
              </a:rPr>
              <a:t>    console.log((</a:t>
            </a:r>
            <a:r>
              <a:rPr lang="en-IN" dirty="0" err="1">
                <a:solidFill>
                  <a:schemeClr val="tx1"/>
                </a:solidFill>
              </a:rPr>
              <a:t>it.next</a:t>
            </a:r>
            <a:r>
              <a:rPr lang="en-IN" dirty="0">
                <a:solidFill>
                  <a:schemeClr val="tx1"/>
                </a:solidFill>
              </a:rPr>
              <a:t>());</a:t>
            </a:r>
          </a:p>
          <a:p>
            <a:pPr marL="1485900" lvl="3" indent="0">
              <a:buNone/>
            </a:pPr>
            <a:r>
              <a:rPr lang="en-IN" dirty="0">
                <a:solidFill>
                  <a:schemeClr val="tx1"/>
                </a:solidFill>
              </a:rPr>
              <a:t>    //{ value: "b", done: false }</a:t>
            </a:r>
          </a:p>
          <a:p>
            <a:pPr marL="1485900" lvl="3" indent="0">
              <a:buNone/>
            </a:pPr>
            <a:r>
              <a:rPr lang="en-IN" dirty="0">
                <a:solidFill>
                  <a:schemeClr val="tx1"/>
                </a:solidFill>
              </a:rPr>
              <a:t>      </a:t>
            </a:r>
          </a:p>
          <a:p>
            <a:pPr marL="1485900" lvl="3" indent="0">
              <a:buNone/>
            </a:pPr>
            <a:r>
              <a:rPr lang="en-IN" dirty="0">
                <a:solidFill>
                  <a:schemeClr val="tx1"/>
                </a:solidFill>
              </a:rPr>
              <a:t>    console.log((</a:t>
            </a:r>
            <a:r>
              <a:rPr lang="en-IN" dirty="0" err="1">
                <a:solidFill>
                  <a:schemeClr val="tx1"/>
                </a:solidFill>
              </a:rPr>
              <a:t>it.next</a:t>
            </a:r>
            <a:r>
              <a:rPr lang="en-IN" dirty="0">
                <a:solidFill>
                  <a:schemeClr val="tx1"/>
                </a:solidFill>
              </a:rPr>
              <a:t>());</a:t>
            </a:r>
          </a:p>
          <a:p>
            <a:pPr marL="1485900" lvl="3" indent="0">
              <a:buNone/>
            </a:pPr>
            <a:r>
              <a:rPr lang="en-IN" dirty="0">
                <a:solidFill>
                  <a:schemeClr val="tx1"/>
                </a:solidFill>
              </a:rPr>
              <a:t>    //{ value: "c", done: false }</a:t>
            </a:r>
          </a:p>
          <a:p>
            <a:pPr marL="1485900" lvl="3" indent="0">
              <a:buNone/>
            </a:pPr>
            <a:r>
              <a:rPr lang="en-IN" dirty="0">
                <a:solidFill>
                  <a:schemeClr val="tx1"/>
                </a:solidFill>
              </a:rPr>
              <a:t>      </a:t>
            </a:r>
          </a:p>
          <a:p>
            <a:pPr marL="1485900" lvl="3" indent="0">
              <a:buNone/>
            </a:pPr>
            <a:r>
              <a:rPr lang="en-IN" dirty="0">
                <a:solidFill>
                  <a:schemeClr val="tx1"/>
                </a:solidFill>
              </a:rPr>
              <a:t>    console.log((</a:t>
            </a:r>
            <a:r>
              <a:rPr lang="en-IN" dirty="0" err="1">
                <a:solidFill>
                  <a:schemeClr val="tx1"/>
                </a:solidFill>
              </a:rPr>
              <a:t>it.next</a:t>
            </a:r>
            <a:r>
              <a:rPr lang="en-IN" dirty="0">
                <a:solidFill>
                  <a:schemeClr val="tx1"/>
                </a:solidFill>
              </a:rPr>
              <a:t>());</a:t>
            </a:r>
          </a:p>
          <a:p>
            <a:pPr marL="1485900" lvl="3" indent="0">
              <a:buNone/>
            </a:pPr>
            <a:r>
              <a:rPr lang="en-IN" dirty="0">
                <a:solidFill>
                  <a:schemeClr val="tx1"/>
                </a:solidFill>
              </a:rPr>
              <a:t>    /* Actual </a:t>
            </a:r>
            <a:r>
              <a:rPr lang="en-IN" dirty="0" err="1">
                <a:solidFill>
                  <a:schemeClr val="tx1"/>
                </a:solidFill>
              </a:rPr>
              <a:t>it.next</a:t>
            </a:r>
            <a:r>
              <a:rPr lang="en-IN" dirty="0">
                <a:solidFill>
                  <a:schemeClr val="tx1"/>
                </a:solidFill>
              </a:rPr>
              <a:t>() will be { value: undefined,</a:t>
            </a:r>
          </a:p>
          <a:p>
            <a:pPr marL="1485900" lvl="3" indent="0">
              <a:buNone/>
            </a:pPr>
            <a:r>
              <a:rPr lang="en-IN" dirty="0">
                <a:solidFill>
                  <a:schemeClr val="tx1"/>
                </a:solidFill>
              </a:rPr>
              <a:t>    done: true } but here you will get</a:t>
            </a:r>
          </a:p>
          <a:p>
            <a:pPr marL="1485900" lvl="3" indent="0">
              <a:buNone/>
            </a:pPr>
            <a:r>
              <a:rPr lang="en-IN" dirty="0">
                <a:solidFill>
                  <a:schemeClr val="tx1"/>
                </a:solidFill>
              </a:rPr>
              <a:t>    {done: true} output because of </a:t>
            </a:r>
            <a:r>
              <a:rPr lang="en-IN" dirty="0" err="1">
                <a:solidFill>
                  <a:schemeClr val="tx1"/>
                </a:solidFill>
              </a:rPr>
              <a:t>JSON.stringify</a:t>
            </a:r>
            <a:endParaRPr lang="en-IN" dirty="0">
              <a:solidFill>
                <a:schemeClr val="tx1"/>
              </a:solidFill>
            </a:endParaRPr>
          </a:p>
          <a:p>
            <a:pPr marL="1485900" lvl="3" indent="0">
              <a:buNone/>
            </a:pPr>
            <a:r>
              <a:rPr lang="en-IN" dirty="0">
                <a:solidFill>
                  <a:schemeClr val="tx1"/>
                </a:solidFill>
              </a:rPr>
              <a:t>    as it omits undefined values*/</a:t>
            </a:r>
          </a:p>
        </p:txBody>
      </p:sp>
    </p:spTree>
    <p:extLst>
      <p:ext uri="{BB962C8B-B14F-4D97-AF65-F5344CB8AC3E}">
        <p14:creationId xmlns:p14="http://schemas.microsoft.com/office/powerpoint/2010/main" val="3774839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F174D-3724-51E4-762C-D6D92D19B9B8}"/>
              </a:ext>
            </a:extLst>
          </p:cNvPr>
          <p:cNvSpPr>
            <a:spLocks noGrp="1"/>
          </p:cNvSpPr>
          <p:nvPr>
            <p:ph type="title"/>
          </p:nvPr>
        </p:nvSpPr>
        <p:spPr/>
        <p:txBody>
          <a:bodyPr>
            <a:normAutofit fontScale="90000"/>
          </a:bodyPr>
          <a:lstStyle/>
          <a:p>
            <a:r>
              <a:rPr lang="en-IN" dirty="0"/>
              <a:t>Generators</a:t>
            </a:r>
          </a:p>
        </p:txBody>
      </p:sp>
      <p:sp>
        <p:nvSpPr>
          <p:cNvPr id="3" name="Text Placeholder 2">
            <a:extLst>
              <a:ext uri="{FF2B5EF4-FFF2-40B4-BE49-F238E27FC236}">
                <a16:creationId xmlns:a16="http://schemas.microsoft.com/office/drawing/2014/main" id="{F92262C0-778B-AD18-BE18-677FFCF8A13A}"/>
              </a:ext>
            </a:extLst>
          </p:cNvPr>
          <p:cNvSpPr>
            <a:spLocks noGrp="1"/>
          </p:cNvSpPr>
          <p:nvPr>
            <p:ph type="body" idx="1"/>
          </p:nvPr>
        </p:nvSpPr>
        <p:spPr/>
        <p:txBody>
          <a:bodyPr/>
          <a:lstStyle/>
          <a:p>
            <a:r>
              <a:rPr lang="en-US" dirty="0"/>
              <a:t>The ES6 generator is a </a:t>
            </a:r>
            <a:r>
              <a:rPr lang="en-US" b="1" dirty="0"/>
              <a:t>new type of function </a:t>
            </a:r>
            <a:r>
              <a:rPr lang="en-US" dirty="0"/>
              <a:t>that can be </a:t>
            </a:r>
            <a:r>
              <a:rPr lang="en-US" b="1" dirty="0"/>
              <a:t>paused i</a:t>
            </a:r>
            <a:r>
              <a:rPr lang="en-US" dirty="0"/>
              <a:t>n the middle or many times in the middle and resumed later. </a:t>
            </a:r>
          </a:p>
          <a:p>
            <a:endParaRPr lang="en-US" dirty="0"/>
          </a:p>
          <a:p>
            <a:r>
              <a:rPr lang="en-US" dirty="0"/>
              <a:t>In the standard function</a:t>
            </a:r>
            <a:r>
              <a:rPr lang="en-US" b="1" dirty="0"/>
              <a:t>, control remains </a:t>
            </a:r>
            <a:r>
              <a:rPr lang="en-US" dirty="0"/>
              <a:t>with the called function until it returns, but the generator function in ES6 allows the caller function to control the execution of a called function.</a:t>
            </a:r>
            <a:endParaRPr lang="en-IN" dirty="0"/>
          </a:p>
        </p:txBody>
      </p:sp>
    </p:spTree>
    <p:extLst>
      <p:ext uri="{BB962C8B-B14F-4D97-AF65-F5344CB8AC3E}">
        <p14:creationId xmlns:p14="http://schemas.microsoft.com/office/powerpoint/2010/main" val="3817614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3DEB3-C32E-2E8F-3B21-FA09F43DB16D}"/>
              </a:ext>
            </a:extLst>
          </p:cNvPr>
          <p:cNvSpPr>
            <a:spLocks noGrp="1"/>
          </p:cNvSpPr>
          <p:nvPr>
            <p:ph type="title"/>
          </p:nvPr>
        </p:nvSpPr>
        <p:spPr/>
        <p:txBody>
          <a:bodyPr>
            <a:normAutofit fontScale="90000"/>
          </a:bodyPr>
          <a:lstStyle/>
          <a:p>
            <a:r>
              <a:rPr lang="en-IN" dirty="0"/>
              <a:t>Constants </a:t>
            </a:r>
          </a:p>
        </p:txBody>
      </p:sp>
      <p:sp>
        <p:nvSpPr>
          <p:cNvPr id="5" name="Rectangle 2">
            <a:extLst>
              <a:ext uri="{FF2B5EF4-FFF2-40B4-BE49-F238E27FC236}">
                <a16:creationId xmlns:a16="http://schemas.microsoft.com/office/drawing/2014/main" id="{C3639651-4492-10DD-2FA4-EE2C4A4DC596}"/>
              </a:ext>
            </a:extLst>
          </p:cNvPr>
          <p:cNvSpPr>
            <a:spLocks noGrp="1" noChangeArrowheads="1"/>
          </p:cNvSpPr>
          <p:nvPr>
            <p:ph type="body" idx="1"/>
          </p:nvPr>
        </p:nvSpPr>
        <p:spPr bwMode="auto">
          <a:xfrm>
            <a:off x="311700" y="744923"/>
            <a:ext cx="8546551" cy="34163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B1B1B"/>
                </a:solidFill>
                <a:effectLst/>
                <a:latin typeface="Inter"/>
              </a:rPr>
              <a:t>The </a:t>
            </a:r>
            <a:r>
              <a:rPr kumimoji="0" lang="en-US" altLang="en-US" sz="2400" b="1" i="0" u="none" strike="noStrike" cap="none" normalizeH="0" baseline="0" dirty="0">
                <a:ln>
                  <a:noFill/>
                </a:ln>
                <a:solidFill>
                  <a:srgbClr val="1B1B1B"/>
                </a:solidFill>
                <a:effectLst/>
                <a:latin typeface="var(--font-code)"/>
              </a:rPr>
              <a:t>const</a:t>
            </a:r>
            <a:r>
              <a:rPr kumimoji="0" lang="en-US" altLang="en-US" sz="2400" b="0" i="0" u="none" strike="noStrike" cap="none" normalizeH="0" baseline="0" dirty="0">
                <a:ln>
                  <a:noFill/>
                </a:ln>
                <a:solidFill>
                  <a:srgbClr val="1B1B1B"/>
                </a:solidFill>
                <a:effectLst/>
                <a:latin typeface="Inter"/>
              </a:rPr>
              <a:t> declaration creates block-scoped constants, much like variables declared using the </a:t>
            </a:r>
            <a:r>
              <a:rPr kumimoji="0" lang="en-US" altLang="en-US" sz="2400" b="0" i="0" u="sng" strike="noStrike" cap="none" normalizeH="0" baseline="0" dirty="0">
                <a:ln>
                  <a:noFill/>
                </a:ln>
                <a:solidFill>
                  <a:schemeClr val="tx1"/>
                </a:solidFill>
                <a:effectLst/>
                <a:latin typeface="var(--font-code)"/>
                <a:hlinkClick r:id="rId2"/>
              </a:rPr>
              <a:t>let</a:t>
            </a:r>
            <a:r>
              <a:rPr kumimoji="0" lang="en-US" altLang="en-US" sz="2400" b="0" i="0" u="none" strike="noStrike" cap="none" normalizeH="0" baseline="0" dirty="0">
                <a:ln>
                  <a:noFill/>
                </a:ln>
                <a:solidFill>
                  <a:srgbClr val="1B1B1B"/>
                </a:solidFill>
                <a:effectLst/>
                <a:latin typeface="Inter"/>
              </a:rPr>
              <a:t> keyword.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1B1B1B"/>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B1B1B"/>
                </a:solidFill>
                <a:effectLst/>
                <a:latin typeface="Inter"/>
              </a:rPr>
              <a:t>The value of a constant can't be changed through reassignment (i.e. by using the </a:t>
            </a:r>
            <a:r>
              <a:rPr kumimoji="0" lang="en-US" altLang="en-US" sz="2400" b="0" i="0" u="sng" strike="noStrike" cap="none" normalizeH="0" baseline="0" dirty="0">
                <a:ln>
                  <a:noFill/>
                </a:ln>
                <a:solidFill>
                  <a:schemeClr val="tx1"/>
                </a:solidFill>
                <a:effectLst/>
                <a:latin typeface="Inter"/>
                <a:hlinkClick r:id="rId3"/>
              </a:rPr>
              <a:t>assignment operator</a:t>
            </a:r>
            <a:r>
              <a:rPr kumimoji="0" lang="en-US" altLang="en-US" sz="2400" b="0" i="0" u="none" strike="noStrike" cap="none" normalizeH="0" baseline="0" dirty="0">
                <a:ln>
                  <a:noFill/>
                </a:ln>
                <a:solidFill>
                  <a:srgbClr val="1B1B1B"/>
                </a:solidFill>
                <a:effectLst/>
                <a:latin typeface="Inte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B1B1B"/>
                </a:solidFill>
                <a:effectLst/>
                <a:latin typeface="Inter"/>
              </a:rPr>
              <a:t>and it can't be redeclared (i.e. through a </a:t>
            </a:r>
            <a:r>
              <a:rPr kumimoji="0" lang="en-US" altLang="en-US" sz="2400" b="0" i="0" u="sng" strike="noStrike" cap="none" normalizeH="0" baseline="0" dirty="0">
                <a:ln>
                  <a:noFill/>
                </a:ln>
                <a:solidFill>
                  <a:schemeClr val="tx1"/>
                </a:solidFill>
                <a:effectLst/>
                <a:latin typeface="Inter"/>
                <a:hlinkClick r:id="rId4"/>
              </a:rPr>
              <a:t>variable declaration</a:t>
            </a:r>
            <a:r>
              <a:rPr kumimoji="0" lang="en-US" altLang="en-US" sz="2400" b="0" i="0" u="none" strike="noStrike" cap="none" normalizeH="0" baseline="0" dirty="0">
                <a:ln>
                  <a:noFill/>
                </a:ln>
                <a:solidFill>
                  <a:srgbClr val="1B1B1B"/>
                </a:solidFill>
                <a:effectLst/>
                <a:latin typeface="Inte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1B1B1B"/>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B1B1B"/>
                </a:solidFill>
                <a:effectLst/>
                <a:latin typeface="Inter"/>
              </a:rPr>
              <a:t>However, if a constant is an </a:t>
            </a:r>
            <a:r>
              <a:rPr kumimoji="0" lang="en-US" altLang="en-US" sz="2400" b="0" i="0" u="sng" strike="noStrike" cap="none" normalizeH="0" baseline="0" dirty="0">
                <a:ln>
                  <a:noFill/>
                </a:ln>
                <a:solidFill>
                  <a:schemeClr val="tx1"/>
                </a:solidFill>
                <a:effectLst/>
                <a:latin typeface="Inter"/>
                <a:hlinkClick r:id="rId5"/>
              </a:rPr>
              <a:t>object</a:t>
            </a:r>
            <a:r>
              <a:rPr kumimoji="0" lang="en-US" altLang="en-US" sz="2400" b="0" i="0" u="none" strike="noStrike" cap="none" normalizeH="0" baseline="0" dirty="0">
                <a:ln>
                  <a:noFill/>
                </a:ln>
                <a:solidFill>
                  <a:srgbClr val="1B1B1B"/>
                </a:solidFill>
                <a:effectLst/>
                <a:latin typeface="Inter"/>
              </a:rPr>
              <a:t> or </a:t>
            </a:r>
            <a:r>
              <a:rPr kumimoji="0" lang="en-US" altLang="en-US" sz="2400" b="0" i="0" u="sng" strike="noStrike" cap="none" normalizeH="0" baseline="0" dirty="0">
                <a:ln>
                  <a:noFill/>
                </a:ln>
                <a:solidFill>
                  <a:schemeClr val="tx1"/>
                </a:solidFill>
                <a:effectLst/>
                <a:latin typeface="Inter"/>
                <a:hlinkClick r:id="rId6"/>
              </a:rPr>
              <a:t>array</a:t>
            </a:r>
            <a:r>
              <a:rPr kumimoji="0" lang="en-US" altLang="en-US" sz="2400" b="0" i="0" u="none" strike="noStrike" cap="none" normalizeH="0" baseline="0" dirty="0">
                <a:ln>
                  <a:noFill/>
                </a:ln>
                <a:solidFill>
                  <a:srgbClr val="1B1B1B"/>
                </a:solidFill>
                <a:effectLst/>
                <a:latin typeface="Inter"/>
              </a:rPr>
              <a:t> its properties or items can be updated or removed.</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9183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87AE5-9BFE-C390-DE8C-27C8B645DCD5}"/>
              </a:ext>
            </a:extLst>
          </p:cNvPr>
          <p:cNvSpPr>
            <a:spLocks noGrp="1"/>
          </p:cNvSpPr>
          <p:nvPr>
            <p:ph type="title"/>
          </p:nvPr>
        </p:nvSpPr>
        <p:spPr/>
        <p:txBody>
          <a:bodyPr>
            <a:normAutofit fontScale="90000"/>
          </a:bodyPr>
          <a:lstStyle/>
          <a:p>
            <a:r>
              <a:rPr lang="en-IN" dirty="0"/>
              <a:t>Generators</a:t>
            </a:r>
          </a:p>
        </p:txBody>
      </p:sp>
      <p:sp>
        <p:nvSpPr>
          <p:cNvPr id="3" name="Text Placeholder 2">
            <a:extLst>
              <a:ext uri="{FF2B5EF4-FFF2-40B4-BE49-F238E27FC236}">
                <a16:creationId xmlns:a16="http://schemas.microsoft.com/office/drawing/2014/main" id="{8E192E66-40BC-3CF1-ACA0-FDAAE12F1B45}"/>
              </a:ext>
            </a:extLst>
          </p:cNvPr>
          <p:cNvSpPr>
            <a:spLocks noGrp="1"/>
          </p:cNvSpPr>
          <p:nvPr>
            <p:ph type="body" idx="1"/>
          </p:nvPr>
        </p:nvSpPr>
        <p:spPr/>
        <p:txBody>
          <a:bodyPr/>
          <a:lstStyle/>
          <a:p>
            <a:r>
              <a:rPr lang="en-US" dirty="0"/>
              <a:t>The difference between a generator and a regular function is:</a:t>
            </a:r>
          </a:p>
          <a:p>
            <a:endParaRPr lang="en-US" dirty="0"/>
          </a:p>
          <a:p>
            <a:r>
              <a:rPr lang="en-US" dirty="0"/>
              <a:t>In response to a generator call, its code doesn’t run. In its place, it returns a special object called a ‘Generator Object’ to manage the execution.</a:t>
            </a:r>
          </a:p>
          <a:p>
            <a:r>
              <a:rPr lang="en-US" dirty="0"/>
              <a:t>At any time, the generator function can </a:t>
            </a:r>
            <a:r>
              <a:rPr lang="en-US" b="1" dirty="0"/>
              <a:t>return (or yield) </a:t>
            </a:r>
            <a:r>
              <a:rPr lang="en-US" dirty="0"/>
              <a:t>the control back to the caller.</a:t>
            </a:r>
          </a:p>
          <a:p>
            <a:r>
              <a:rPr lang="en-US" dirty="0"/>
              <a:t>The generator can </a:t>
            </a:r>
            <a:r>
              <a:rPr lang="en-US" b="1" dirty="0"/>
              <a:t>return (or yield) </a:t>
            </a:r>
            <a:r>
              <a:rPr lang="en-US" dirty="0"/>
              <a:t>multiple values according to the requirement, unlike a regular function.</a:t>
            </a:r>
            <a:endParaRPr lang="en-IN" dirty="0"/>
          </a:p>
        </p:txBody>
      </p:sp>
    </p:spTree>
    <p:extLst>
      <p:ext uri="{BB962C8B-B14F-4D97-AF65-F5344CB8AC3E}">
        <p14:creationId xmlns:p14="http://schemas.microsoft.com/office/powerpoint/2010/main" val="3653146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1EA7-EE39-C911-F641-F3EF9ACF2C5D}"/>
              </a:ext>
            </a:extLst>
          </p:cNvPr>
          <p:cNvSpPr>
            <a:spLocks noGrp="1"/>
          </p:cNvSpPr>
          <p:nvPr>
            <p:ph type="title"/>
          </p:nvPr>
        </p:nvSpPr>
        <p:spPr/>
        <p:txBody>
          <a:bodyPr>
            <a:normAutofit fontScale="90000"/>
          </a:bodyPr>
          <a:lstStyle/>
          <a:p>
            <a:r>
              <a:rPr lang="en-IN" dirty="0"/>
              <a:t>Generators</a:t>
            </a:r>
          </a:p>
        </p:txBody>
      </p:sp>
      <p:sp>
        <p:nvSpPr>
          <p:cNvPr id="3" name="Text Placeholder 2">
            <a:extLst>
              <a:ext uri="{FF2B5EF4-FFF2-40B4-BE49-F238E27FC236}">
                <a16:creationId xmlns:a16="http://schemas.microsoft.com/office/drawing/2014/main" id="{01FD8ADD-8E75-7131-149D-FFB091D86F00}"/>
              </a:ext>
            </a:extLst>
          </p:cNvPr>
          <p:cNvSpPr>
            <a:spLocks noGrp="1"/>
          </p:cNvSpPr>
          <p:nvPr>
            <p:ph type="body" idx="1"/>
          </p:nvPr>
        </p:nvSpPr>
        <p:spPr/>
        <p:txBody>
          <a:bodyPr/>
          <a:lstStyle/>
          <a:p>
            <a:r>
              <a:rPr lang="en-US" b="1" dirty="0"/>
              <a:t>Syntax</a:t>
            </a:r>
            <a:r>
              <a:rPr lang="en-US" dirty="0"/>
              <a:t>: Generator functions have a similar syntax to regular functions. As the only difference, the generator function is denoted by an asterisk (*) after the function keyword.</a:t>
            </a:r>
          </a:p>
          <a:p>
            <a:endParaRPr lang="en-US" dirty="0"/>
          </a:p>
          <a:p>
            <a:r>
              <a:rPr lang="en-US" dirty="0"/>
              <a:t>function *</a:t>
            </a:r>
            <a:r>
              <a:rPr lang="en-US" dirty="0" err="1"/>
              <a:t>myfunction</a:t>
            </a:r>
            <a:r>
              <a:rPr lang="en-US" dirty="0"/>
              <a:t>() { }</a:t>
            </a:r>
            <a:endParaRPr lang="en-IN" dirty="0"/>
          </a:p>
        </p:txBody>
      </p:sp>
    </p:spTree>
    <p:extLst>
      <p:ext uri="{BB962C8B-B14F-4D97-AF65-F5344CB8AC3E}">
        <p14:creationId xmlns:p14="http://schemas.microsoft.com/office/powerpoint/2010/main" val="1011774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EFEC6-5EEF-A37F-EDF1-DDF0843E4278}"/>
              </a:ext>
            </a:extLst>
          </p:cNvPr>
          <p:cNvSpPr>
            <a:spLocks noGrp="1"/>
          </p:cNvSpPr>
          <p:nvPr>
            <p:ph type="title"/>
          </p:nvPr>
        </p:nvSpPr>
        <p:spPr/>
        <p:txBody>
          <a:bodyPr>
            <a:normAutofit fontScale="90000"/>
          </a:bodyPr>
          <a:lstStyle/>
          <a:p>
            <a:r>
              <a:rPr lang="en-IN" dirty="0"/>
              <a:t>Generators</a:t>
            </a:r>
          </a:p>
        </p:txBody>
      </p:sp>
      <p:sp>
        <p:nvSpPr>
          <p:cNvPr id="3" name="Text Placeholder 2">
            <a:extLst>
              <a:ext uri="{FF2B5EF4-FFF2-40B4-BE49-F238E27FC236}">
                <a16:creationId xmlns:a16="http://schemas.microsoft.com/office/drawing/2014/main" id="{D3302DCB-8282-1817-6575-E0E4D47B6137}"/>
              </a:ext>
            </a:extLst>
          </p:cNvPr>
          <p:cNvSpPr>
            <a:spLocks noGrp="1"/>
          </p:cNvSpPr>
          <p:nvPr>
            <p:ph type="body" idx="1"/>
          </p:nvPr>
        </p:nvSpPr>
        <p:spPr/>
        <p:txBody>
          <a:bodyPr/>
          <a:lstStyle/>
          <a:p>
            <a:r>
              <a:rPr lang="en-US" b="1" dirty="0"/>
              <a:t>Yield operator</a:t>
            </a:r>
            <a:r>
              <a:rPr lang="en-US" dirty="0"/>
              <a:t>: In the yield statement, function execution is suspended and a </a:t>
            </a:r>
            <a:r>
              <a:rPr lang="en-US" b="1" dirty="0"/>
              <a:t>value is returned </a:t>
            </a:r>
            <a:r>
              <a:rPr lang="en-US" dirty="0"/>
              <a:t>to the caller. In this case, </a:t>
            </a:r>
            <a:r>
              <a:rPr lang="en-US" b="1" dirty="0"/>
              <a:t>enough state </a:t>
            </a:r>
            <a:r>
              <a:rPr lang="en-US" dirty="0"/>
              <a:t>is retained for the function to resume where it left off. Following the last yield run, the function resumes execution immediately after it has been resumed. We can produce a series of values using this function.</a:t>
            </a:r>
            <a:endParaRPr lang="en-IN" dirty="0"/>
          </a:p>
        </p:txBody>
      </p:sp>
    </p:spTree>
    <p:extLst>
      <p:ext uri="{BB962C8B-B14F-4D97-AF65-F5344CB8AC3E}">
        <p14:creationId xmlns:p14="http://schemas.microsoft.com/office/powerpoint/2010/main" val="23642697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E2C3A-BB29-5F8B-F573-7A376A845A35}"/>
              </a:ext>
            </a:extLst>
          </p:cNvPr>
          <p:cNvSpPr>
            <a:spLocks noGrp="1"/>
          </p:cNvSpPr>
          <p:nvPr>
            <p:ph type="title"/>
          </p:nvPr>
        </p:nvSpPr>
        <p:spPr/>
        <p:txBody>
          <a:bodyPr>
            <a:normAutofit fontScale="90000"/>
          </a:bodyPr>
          <a:lstStyle/>
          <a:p>
            <a:r>
              <a:rPr lang="en-IN" dirty="0"/>
              <a:t>Generators</a:t>
            </a:r>
          </a:p>
        </p:txBody>
      </p:sp>
      <p:sp>
        <p:nvSpPr>
          <p:cNvPr id="3" name="Text Placeholder 2">
            <a:extLst>
              <a:ext uri="{FF2B5EF4-FFF2-40B4-BE49-F238E27FC236}">
                <a16:creationId xmlns:a16="http://schemas.microsoft.com/office/drawing/2014/main" id="{F4BF6BDF-8038-38D1-2FE5-DF316CB338F9}"/>
              </a:ext>
            </a:extLst>
          </p:cNvPr>
          <p:cNvSpPr>
            <a:spLocks noGrp="1"/>
          </p:cNvSpPr>
          <p:nvPr>
            <p:ph type="body" idx="1"/>
          </p:nvPr>
        </p:nvSpPr>
        <p:spPr/>
        <p:txBody>
          <a:bodyPr/>
          <a:lstStyle/>
          <a:p>
            <a:r>
              <a:rPr lang="en-US" dirty="0"/>
              <a:t>JavaScript next method: The </a:t>
            </a:r>
            <a:r>
              <a:rPr lang="en-US" b="1" dirty="0"/>
              <a:t>next() </a:t>
            </a:r>
            <a:r>
              <a:rPr lang="en-US" dirty="0"/>
              <a:t>method will </a:t>
            </a:r>
            <a:r>
              <a:rPr lang="en-US" b="1" dirty="0"/>
              <a:t>resume</a:t>
            </a:r>
            <a:r>
              <a:rPr lang="en-US" dirty="0"/>
              <a:t> the execution of the generator function when it receives an </a:t>
            </a:r>
            <a:r>
              <a:rPr lang="en-US" b="1" dirty="0"/>
              <a:t>argument</a:t>
            </a:r>
            <a:r>
              <a:rPr lang="en-US" dirty="0"/>
              <a:t>, replacing the yielded expression where the execution was paused with the argument from the next() method. Objects returned by the next() method always have two properties. </a:t>
            </a:r>
          </a:p>
          <a:p>
            <a:endParaRPr lang="en-US" dirty="0"/>
          </a:p>
          <a:p>
            <a:r>
              <a:rPr lang="en-US" dirty="0"/>
              <a:t>value-The </a:t>
            </a:r>
            <a:r>
              <a:rPr lang="en-US" b="1" dirty="0"/>
              <a:t>yielded value </a:t>
            </a:r>
            <a:r>
              <a:rPr lang="en-US" dirty="0"/>
              <a:t>is the value.</a:t>
            </a:r>
          </a:p>
          <a:p>
            <a:r>
              <a:rPr lang="en-US" dirty="0"/>
              <a:t>done- The completed state of a function can be expressed as a </a:t>
            </a:r>
            <a:r>
              <a:rPr lang="en-US" b="1" dirty="0"/>
              <a:t>Boolean value </a:t>
            </a:r>
            <a:r>
              <a:rPr lang="en-US" dirty="0"/>
              <a:t>true. Otherwise, it yields false.</a:t>
            </a:r>
            <a:endParaRPr lang="en-IN" dirty="0"/>
          </a:p>
        </p:txBody>
      </p:sp>
    </p:spTree>
    <p:extLst>
      <p:ext uri="{BB962C8B-B14F-4D97-AF65-F5344CB8AC3E}">
        <p14:creationId xmlns:p14="http://schemas.microsoft.com/office/powerpoint/2010/main" val="1797655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A5A0-41CC-D2E2-D772-8C59E2859708}"/>
              </a:ext>
            </a:extLst>
          </p:cNvPr>
          <p:cNvSpPr>
            <a:spLocks noGrp="1"/>
          </p:cNvSpPr>
          <p:nvPr>
            <p:ph type="title"/>
          </p:nvPr>
        </p:nvSpPr>
        <p:spPr/>
        <p:txBody>
          <a:bodyPr>
            <a:normAutofit fontScale="90000"/>
          </a:bodyPr>
          <a:lstStyle/>
          <a:p>
            <a:r>
              <a:rPr lang="en-IN" dirty="0"/>
              <a:t>Generators</a:t>
            </a:r>
          </a:p>
        </p:txBody>
      </p:sp>
      <p:sp>
        <p:nvSpPr>
          <p:cNvPr id="3" name="Text Placeholder 2">
            <a:extLst>
              <a:ext uri="{FF2B5EF4-FFF2-40B4-BE49-F238E27FC236}">
                <a16:creationId xmlns:a16="http://schemas.microsoft.com/office/drawing/2014/main" id="{73A7F829-6DAA-51BF-BF25-5A06632F3E73}"/>
              </a:ext>
            </a:extLst>
          </p:cNvPr>
          <p:cNvSpPr>
            <a:spLocks noGrp="1"/>
          </p:cNvSpPr>
          <p:nvPr>
            <p:ph type="body" idx="1"/>
          </p:nvPr>
        </p:nvSpPr>
        <p:spPr/>
        <p:txBody>
          <a:bodyPr/>
          <a:lstStyle/>
          <a:p>
            <a:r>
              <a:rPr lang="en-IN" dirty="0"/>
              <a:t>Example :-</a:t>
            </a:r>
          </a:p>
          <a:p>
            <a:pPr marL="1028700" lvl="2" indent="0">
              <a:buNone/>
            </a:pPr>
            <a:r>
              <a:rPr lang="en-IN" sz="1600" dirty="0">
                <a:solidFill>
                  <a:schemeClr val="tx1"/>
                </a:solidFill>
              </a:rPr>
              <a:t>function *generator() {</a:t>
            </a:r>
          </a:p>
          <a:p>
            <a:pPr marL="1028700" lvl="2" indent="0">
              <a:buNone/>
            </a:pPr>
            <a:r>
              <a:rPr lang="en-IN" sz="1600" dirty="0">
                <a:solidFill>
                  <a:schemeClr val="tx1"/>
                </a:solidFill>
              </a:rPr>
              <a:t>    yield 1;</a:t>
            </a:r>
          </a:p>
          <a:p>
            <a:pPr marL="1028700" lvl="2" indent="0">
              <a:buNone/>
            </a:pPr>
            <a:r>
              <a:rPr lang="en-IN" sz="1600" dirty="0">
                <a:solidFill>
                  <a:schemeClr val="tx1"/>
                </a:solidFill>
              </a:rPr>
              <a:t>    yield 2;</a:t>
            </a:r>
          </a:p>
          <a:p>
            <a:pPr marL="1028700" lvl="2" indent="0">
              <a:buNone/>
            </a:pPr>
            <a:r>
              <a:rPr lang="en-IN" sz="1600" dirty="0">
                <a:solidFill>
                  <a:schemeClr val="tx1"/>
                </a:solidFill>
              </a:rPr>
              <a:t>    yield 3;</a:t>
            </a:r>
          </a:p>
          <a:p>
            <a:pPr marL="1028700" lvl="2" indent="0">
              <a:buNone/>
            </a:pPr>
            <a:r>
              <a:rPr lang="en-IN" sz="1600" dirty="0">
                <a:solidFill>
                  <a:schemeClr val="tx1"/>
                </a:solidFill>
              </a:rPr>
              <a:t>}</a:t>
            </a:r>
          </a:p>
          <a:p>
            <a:pPr marL="1028700" lvl="2" indent="0">
              <a:buNone/>
            </a:pPr>
            <a:r>
              <a:rPr lang="en-IN" sz="1600" dirty="0">
                <a:solidFill>
                  <a:schemeClr val="tx1"/>
                </a:solidFill>
              </a:rPr>
              <a:t>let </a:t>
            </a:r>
            <a:r>
              <a:rPr lang="en-IN" sz="1600" dirty="0" err="1">
                <a:solidFill>
                  <a:schemeClr val="tx1"/>
                </a:solidFill>
              </a:rPr>
              <a:t>obj</a:t>
            </a:r>
            <a:r>
              <a:rPr lang="en-IN" sz="1600" dirty="0">
                <a:solidFill>
                  <a:schemeClr val="tx1"/>
                </a:solidFill>
              </a:rPr>
              <a:t> = generator();</a:t>
            </a:r>
          </a:p>
          <a:p>
            <a:pPr marL="1028700" lvl="2" indent="0">
              <a:buNone/>
            </a:pPr>
            <a:r>
              <a:rPr lang="en-IN" sz="1600" dirty="0">
                <a:solidFill>
                  <a:schemeClr val="tx1"/>
                </a:solidFill>
              </a:rPr>
              <a:t>console.log(</a:t>
            </a:r>
            <a:r>
              <a:rPr lang="en-IN" sz="1600" dirty="0" err="1">
                <a:solidFill>
                  <a:schemeClr val="tx1"/>
                </a:solidFill>
              </a:rPr>
              <a:t>obj.next</a:t>
            </a:r>
            <a:r>
              <a:rPr lang="en-IN" sz="1600" dirty="0">
                <a:solidFill>
                  <a:schemeClr val="tx1"/>
                </a:solidFill>
              </a:rPr>
              <a:t>());</a:t>
            </a:r>
          </a:p>
          <a:p>
            <a:pPr marL="1028700" lvl="2" indent="0">
              <a:buNone/>
            </a:pPr>
            <a:r>
              <a:rPr lang="en-IN" sz="1600" dirty="0">
                <a:solidFill>
                  <a:schemeClr val="tx1"/>
                </a:solidFill>
              </a:rPr>
              <a:t>console.log(</a:t>
            </a:r>
            <a:r>
              <a:rPr lang="en-IN" sz="1600" dirty="0" err="1">
                <a:solidFill>
                  <a:schemeClr val="tx1"/>
                </a:solidFill>
              </a:rPr>
              <a:t>obj.next</a:t>
            </a:r>
            <a:r>
              <a:rPr lang="en-IN" sz="1600" dirty="0">
                <a:solidFill>
                  <a:schemeClr val="tx1"/>
                </a:solidFill>
              </a:rPr>
              <a:t>());</a:t>
            </a:r>
          </a:p>
          <a:p>
            <a:pPr marL="1028700" lvl="2" indent="0">
              <a:buNone/>
            </a:pPr>
            <a:r>
              <a:rPr lang="en-IN" sz="1600" dirty="0">
                <a:solidFill>
                  <a:schemeClr val="tx1"/>
                </a:solidFill>
              </a:rPr>
              <a:t>console.log(</a:t>
            </a:r>
            <a:r>
              <a:rPr lang="en-IN" sz="1600" dirty="0" err="1">
                <a:solidFill>
                  <a:schemeClr val="tx1"/>
                </a:solidFill>
              </a:rPr>
              <a:t>obj.next</a:t>
            </a:r>
            <a:r>
              <a:rPr lang="en-IN" sz="1600" dirty="0">
                <a:solidFill>
                  <a:schemeClr val="tx1"/>
                </a:solidFill>
              </a:rPr>
              <a:t>());</a:t>
            </a:r>
          </a:p>
          <a:p>
            <a:pPr marL="1028700" lvl="2" indent="0">
              <a:buNone/>
            </a:pPr>
            <a:r>
              <a:rPr lang="en-IN" sz="1600" dirty="0">
                <a:solidFill>
                  <a:schemeClr val="tx1"/>
                </a:solidFill>
              </a:rPr>
              <a:t>console.log(</a:t>
            </a:r>
            <a:r>
              <a:rPr lang="en-IN" sz="1600" dirty="0" err="1">
                <a:solidFill>
                  <a:schemeClr val="tx1"/>
                </a:solidFill>
              </a:rPr>
              <a:t>obj.next</a:t>
            </a:r>
            <a:r>
              <a:rPr lang="en-IN" sz="1600" dirty="0">
                <a:solidFill>
                  <a:schemeClr val="tx1"/>
                </a:solidFill>
              </a:rPr>
              <a:t>());</a:t>
            </a:r>
          </a:p>
        </p:txBody>
      </p:sp>
    </p:spTree>
    <p:extLst>
      <p:ext uri="{BB962C8B-B14F-4D97-AF65-F5344CB8AC3E}">
        <p14:creationId xmlns:p14="http://schemas.microsoft.com/office/powerpoint/2010/main" val="2673945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E03D0-6312-0FFD-4CB8-C87D57509B39}"/>
              </a:ext>
            </a:extLst>
          </p:cNvPr>
          <p:cNvSpPr>
            <a:spLocks noGrp="1"/>
          </p:cNvSpPr>
          <p:nvPr>
            <p:ph type="title"/>
          </p:nvPr>
        </p:nvSpPr>
        <p:spPr/>
        <p:txBody>
          <a:bodyPr>
            <a:normAutofit fontScale="90000"/>
          </a:bodyPr>
          <a:lstStyle/>
          <a:p>
            <a:r>
              <a:rPr lang="en-IN" dirty="0"/>
              <a:t>Generators</a:t>
            </a:r>
          </a:p>
        </p:txBody>
      </p:sp>
      <p:sp>
        <p:nvSpPr>
          <p:cNvPr id="3" name="Text Placeholder 2">
            <a:extLst>
              <a:ext uri="{FF2B5EF4-FFF2-40B4-BE49-F238E27FC236}">
                <a16:creationId xmlns:a16="http://schemas.microsoft.com/office/drawing/2014/main" id="{E66CD238-F5A0-1188-C24F-935DD7BC36D7}"/>
              </a:ext>
            </a:extLst>
          </p:cNvPr>
          <p:cNvSpPr>
            <a:spLocks noGrp="1"/>
          </p:cNvSpPr>
          <p:nvPr>
            <p:ph type="body" idx="1"/>
          </p:nvPr>
        </p:nvSpPr>
        <p:spPr/>
        <p:txBody>
          <a:bodyPr/>
          <a:lstStyle/>
          <a:p>
            <a:r>
              <a:rPr lang="en-US" b="1" dirty="0"/>
              <a:t>Return statement in a generator function</a:t>
            </a:r>
            <a:r>
              <a:rPr lang="en-US" dirty="0"/>
              <a:t>: A return statement sends a specified value back to its caller. It ends the execution of the function call and returns the result to the caller. The statements defined after the return statement are not executed in a function. Therefore, the return statement should come at the end of the function.</a:t>
            </a:r>
            <a:endParaRPr lang="en-IN" dirty="0"/>
          </a:p>
        </p:txBody>
      </p:sp>
    </p:spTree>
    <p:extLst>
      <p:ext uri="{BB962C8B-B14F-4D97-AF65-F5344CB8AC3E}">
        <p14:creationId xmlns:p14="http://schemas.microsoft.com/office/powerpoint/2010/main" val="2902575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CD0F3-97BC-1F3D-6C59-A419761A0662}"/>
              </a:ext>
            </a:extLst>
          </p:cNvPr>
          <p:cNvSpPr>
            <a:spLocks noGrp="1"/>
          </p:cNvSpPr>
          <p:nvPr>
            <p:ph type="title"/>
          </p:nvPr>
        </p:nvSpPr>
        <p:spPr/>
        <p:txBody>
          <a:bodyPr>
            <a:normAutofit fontScale="90000"/>
          </a:bodyPr>
          <a:lstStyle/>
          <a:p>
            <a:r>
              <a:rPr lang="en-IN" dirty="0"/>
              <a:t>Maps</a:t>
            </a:r>
          </a:p>
        </p:txBody>
      </p:sp>
      <p:sp>
        <p:nvSpPr>
          <p:cNvPr id="3" name="Text Placeholder 2">
            <a:extLst>
              <a:ext uri="{FF2B5EF4-FFF2-40B4-BE49-F238E27FC236}">
                <a16:creationId xmlns:a16="http://schemas.microsoft.com/office/drawing/2014/main" id="{EF8B5B6C-8E76-1D50-67D7-5E2BE01FA020}"/>
              </a:ext>
            </a:extLst>
          </p:cNvPr>
          <p:cNvSpPr>
            <a:spLocks noGrp="1"/>
          </p:cNvSpPr>
          <p:nvPr>
            <p:ph type="body" idx="1"/>
          </p:nvPr>
        </p:nvSpPr>
        <p:spPr/>
        <p:txBody>
          <a:bodyPr/>
          <a:lstStyle/>
          <a:p>
            <a:r>
              <a:rPr lang="en-US" dirty="0"/>
              <a:t>A map is an </a:t>
            </a:r>
            <a:r>
              <a:rPr lang="en-US" b="1" dirty="0"/>
              <a:t>ordered collection </a:t>
            </a:r>
            <a:r>
              <a:rPr lang="en-US" dirty="0"/>
              <a:t>of key-value pairs. Maps are similar to objects. However, there are some differences between maps and objects. These are listed below −</a:t>
            </a:r>
          </a:p>
          <a:p>
            <a:endParaRPr lang="en-US" dirty="0"/>
          </a:p>
          <a:p>
            <a:endParaRPr lang="en-IN" dirty="0"/>
          </a:p>
        </p:txBody>
      </p:sp>
      <p:pic>
        <p:nvPicPr>
          <p:cNvPr id="5" name="Picture 4">
            <a:extLst>
              <a:ext uri="{FF2B5EF4-FFF2-40B4-BE49-F238E27FC236}">
                <a16:creationId xmlns:a16="http://schemas.microsoft.com/office/drawing/2014/main" id="{D40553EA-91EA-7D71-A9E3-72D72ECBE716}"/>
              </a:ext>
            </a:extLst>
          </p:cNvPr>
          <p:cNvPicPr>
            <a:picLocks noChangeAspect="1"/>
          </p:cNvPicPr>
          <p:nvPr/>
        </p:nvPicPr>
        <p:blipFill>
          <a:blip r:embed="rId2"/>
          <a:stretch>
            <a:fillRect/>
          </a:stretch>
        </p:blipFill>
        <p:spPr>
          <a:xfrm>
            <a:off x="778065" y="2207425"/>
            <a:ext cx="7587870" cy="1931868"/>
          </a:xfrm>
          <a:prstGeom prst="rect">
            <a:avLst/>
          </a:prstGeom>
        </p:spPr>
      </p:pic>
    </p:spTree>
    <p:extLst>
      <p:ext uri="{BB962C8B-B14F-4D97-AF65-F5344CB8AC3E}">
        <p14:creationId xmlns:p14="http://schemas.microsoft.com/office/powerpoint/2010/main" val="20087114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6AB7D-A5E4-ADCA-E5A5-970C90EBD008}"/>
              </a:ext>
            </a:extLst>
          </p:cNvPr>
          <p:cNvSpPr>
            <a:spLocks noGrp="1"/>
          </p:cNvSpPr>
          <p:nvPr>
            <p:ph type="title"/>
          </p:nvPr>
        </p:nvSpPr>
        <p:spPr/>
        <p:txBody>
          <a:bodyPr>
            <a:normAutofit fontScale="90000"/>
          </a:bodyPr>
          <a:lstStyle/>
          <a:p>
            <a:r>
              <a:rPr lang="en-IN" dirty="0"/>
              <a:t>Maps</a:t>
            </a:r>
          </a:p>
        </p:txBody>
      </p:sp>
      <p:sp>
        <p:nvSpPr>
          <p:cNvPr id="3" name="Text Placeholder 2">
            <a:extLst>
              <a:ext uri="{FF2B5EF4-FFF2-40B4-BE49-F238E27FC236}">
                <a16:creationId xmlns:a16="http://schemas.microsoft.com/office/drawing/2014/main" id="{582DAC36-3060-9D24-4A47-C6543A54B34C}"/>
              </a:ext>
            </a:extLst>
          </p:cNvPr>
          <p:cNvSpPr>
            <a:spLocks noGrp="1"/>
          </p:cNvSpPr>
          <p:nvPr>
            <p:ph type="body" idx="1"/>
          </p:nvPr>
        </p:nvSpPr>
        <p:spPr/>
        <p:txBody>
          <a:bodyPr/>
          <a:lstStyle/>
          <a:p>
            <a:r>
              <a:rPr lang="en-US" dirty="0"/>
              <a:t>Syntax</a:t>
            </a:r>
          </a:p>
          <a:p>
            <a:pPr marL="1028700" lvl="2" indent="0">
              <a:buNone/>
            </a:pPr>
            <a:r>
              <a:rPr lang="en-US" sz="1800" dirty="0"/>
              <a:t>The syntax for Map is given below −</a:t>
            </a:r>
          </a:p>
          <a:p>
            <a:pPr marL="1028700" lvl="2" indent="0">
              <a:buNone/>
            </a:pPr>
            <a:endParaRPr lang="en-US" sz="1800" dirty="0"/>
          </a:p>
          <a:p>
            <a:pPr marL="1028700" lvl="2" indent="0">
              <a:buNone/>
            </a:pPr>
            <a:r>
              <a:rPr lang="en-US" sz="1800" b="1" dirty="0"/>
              <a:t>let map = new Map([</a:t>
            </a:r>
            <a:r>
              <a:rPr lang="en-US" sz="1800" b="1" dirty="0" err="1"/>
              <a:t>iterable</a:t>
            </a:r>
            <a:r>
              <a:rPr lang="en-US" sz="1800" b="1" dirty="0"/>
              <a:t>])</a:t>
            </a:r>
          </a:p>
          <a:p>
            <a:pPr marL="1028700" lvl="2" indent="0">
              <a:buNone/>
            </a:pPr>
            <a:r>
              <a:rPr lang="en-US" sz="1800" b="1" dirty="0"/>
              <a:t>let map = new Map()</a:t>
            </a:r>
            <a:endParaRPr lang="en-IN" sz="1800" b="1" dirty="0"/>
          </a:p>
        </p:txBody>
      </p:sp>
    </p:spTree>
    <p:extLst>
      <p:ext uri="{BB962C8B-B14F-4D97-AF65-F5344CB8AC3E}">
        <p14:creationId xmlns:p14="http://schemas.microsoft.com/office/powerpoint/2010/main" val="10826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B2CC3-8DF0-50E2-4AE1-8BA817C01A07}"/>
              </a:ext>
            </a:extLst>
          </p:cNvPr>
          <p:cNvSpPr>
            <a:spLocks noGrp="1"/>
          </p:cNvSpPr>
          <p:nvPr>
            <p:ph type="title"/>
          </p:nvPr>
        </p:nvSpPr>
        <p:spPr/>
        <p:txBody>
          <a:bodyPr>
            <a:normAutofit fontScale="90000"/>
          </a:bodyPr>
          <a:lstStyle/>
          <a:p>
            <a:r>
              <a:rPr lang="en-IN" dirty="0"/>
              <a:t>Maps</a:t>
            </a:r>
          </a:p>
        </p:txBody>
      </p:sp>
      <p:sp>
        <p:nvSpPr>
          <p:cNvPr id="3" name="Text Placeholder 2">
            <a:extLst>
              <a:ext uri="{FF2B5EF4-FFF2-40B4-BE49-F238E27FC236}">
                <a16:creationId xmlns:a16="http://schemas.microsoft.com/office/drawing/2014/main" id="{660FD822-B426-7146-E4B2-2C355DD029CC}"/>
              </a:ext>
            </a:extLst>
          </p:cNvPr>
          <p:cNvSpPr>
            <a:spLocks noGrp="1"/>
          </p:cNvSpPr>
          <p:nvPr>
            <p:ph type="body" idx="1"/>
          </p:nvPr>
        </p:nvSpPr>
        <p:spPr/>
        <p:txBody>
          <a:bodyPr>
            <a:normAutofit/>
          </a:bodyPr>
          <a:lstStyle/>
          <a:p>
            <a:pPr marL="1028700" lvl="2" indent="0">
              <a:buNone/>
            </a:pPr>
            <a:r>
              <a:rPr lang="en-IN" sz="1800" b="1" dirty="0">
                <a:solidFill>
                  <a:schemeClr val="tx1"/>
                </a:solidFill>
              </a:rPr>
              <a:t>Example:-</a:t>
            </a:r>
          </a:p>
          <a:p>
            <a:pPr marL="1943100" lvl="4" indent="0">
              <a:buNone/>
            </a:pPr>
            <a:r>
              <a:rPr lang="en-IN" sz="1800" dirty="0" err="1">
                <a:solidFill>
                  <a:schemeClr val="tx1"/>
                </a:solidFill>
              </a:rPr>
              <a:t>const</a:t>
            </a:r>
            <a:r>
              <a:rPr lang="en-IN" sz="1800" dirty="0">
                <a:solidFill>
                  <a:schemeClr val="tx1"/>
                </a:solidFill>
              </a:rPr>
              <a:t> map = new Map();</a:t>
            </a:r>
          </a:p>
          <a:p>
            <a:pPr marL="1943100" lvl="4" indent="0">
              <a:buNone/>
            </a:pPr>
            <a:r>
              <a:rPr lang="en-IN" sz="1800" dirty="0" err="1">
                <a:solidFill>
                  <a:schemeClr val="tx1"/>
                </a:solidFill>
              </a:rPr>
              <a:t>map.set</a:t>
            </a:r>
            <a:r>
              <a:rPr lang="en-IN" sz="1800" dirty="0">
                <a:solidFill>
                  <a:schemeClr val="tx1"/>
                </a:solidFill>
              </a:rPr>
              <a:t>('a', 1);</a:t>
            </a:r>
          </a:p>
          <a:p>
            <a:pPr marL="1943100" lvl="4" indent="0">
              <a:buNone/>
            </a:pPr>
            <a:r>
              <a:rPr lang="en-IN" sz="1800" dirty="0" err="1">
                <a:solidFill>
                  <a:schemeClr val="tx1"/>
                </a:solidFill>
              </a:rPr>
              <a:t>map.set</a:t>
            </a:r>
            <a:r>
              <a:rPr lang="en-IN" sz="1800" dirty="0">
                <a:solidFill>
                  <a:schemeClr val="tx1"/>
                </a:solidFill>
              </a:rPr>
              <a:t>('b', 2);</a:t>
            </a:r>
          </a:p>
          <a:p>
            <a:pPr marL="1943100" lvl="4" indent="0">
              <a:buNone/>
            </a:pPr>
            <a:r>
              <a:rPr lang="en-IN" sz="1800" dirty="0" err="1">
                <a:solidFill>
                  <a:schemeClr val="tx1"/>
                </a:solidFill>
              </a:rPr>
              <a:t>map.set</a:t>
            </a:r>
            <a:r>
              <a:rPr lang="en-IN" sz="1800" dirty="0">
                <a:solidFill>
                  <a:schemeClr val="tx1"/>
                </a:solidFill>
              </a:rPr>
              <a:t>('c', 3);</a:t>
            </a:r>
          </a:p>
          <a:p>
            <a:pPr marL="1943100" lvl="4" indent="0">
              <a:buNone/>
            </a:pPr>
            <a:endParaRPr lang="en-IN" sz="1800" dirty="0">
              <a:solidFill>
                <a:schemeClr val="tx1"/>
              </a:solidFill>
            </a:endParaRPr>
          </a:p>
          <a:p>
            <a:pPr marL="1943100" lvl="4" indent="0">
              <a:buNone/>
            </a:pPr>
            <a:r>
              <a:rPr lang="en-IN" sz="1800" dirty="0">
                <a:solidFill>
                  <a:schemeClr val="tx1"/>
                </a:solidFill>
              </a:rPr>
              <a:t>for (</a:t>
            </a:r>
            <a:r>
              <a:rPr lang="en-IN" sz="1800" dirty="0" err="1">
                <a:solidFill>
                  <a:schemeClr val="tx1"/>
                </a:solidFill>
              </a:rPr>
              <a:t>const</a:t>
            </a:r>
            <a:r>
              <a:rPr lang="en-IN" sz="1800" dirty="0">
                <a:solidFill>
                  <a:schemeClr val="tx1"/>
                </a:solidFill>
              </a:rPr>
              <a:t>[key ,value] of map) {</a:t>
            </a:r>
          </a:p>
          <a:p>
            <a:pPr marL="1943100" lvl="4" indent="0">
              <a:buNone/>
            </a:pPr>
            <a:r>
              <a:rPr lang="en-IN" sz="1800" dirty="0">
                <a:solidFill>
                  <a:schemeClr val="tx1"/>
                </a:solidFill>
              </a:rPr>
              <a:t>  console.log( key ,value);</a:t>
            </a:r>
          </a:p>
          <a:p>
            <a:pPr marL="1943100" lvl="4" indent="0">
              <a:buNone/>
            </a:pPr>
            <a:r>
              <a:rPr lang="en-IN" sz="1800" dirty="0">
                <a:solidFill>
                  <a:schemeClr val="tx1"/>
                </a:solidFill>
              </a:rPr>
              <a:t>}</a:t>
            </a:r>
          </a:p>
        </p:txBody>
      </p:sp>
    </p:spTree>
    <p:extLst>
      <p:ext uri="{BB962C8B-B14F-4D97-AF65-F5344CB8AC3E}">
        <p14:creationId xmlns:p14="http://schemas.microsoft.com/office/powerpoint/2010/main" val="2282654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76A9-91A6-48D1-EE97-C02595CA4143}"/>
              </a:ext>
            </a:extLst>
          </p:cNvPr>
          <p:cNvSpPr>
            <a:spLocks noGrp="1"/>
          </p:cNvSpPr>
          <p:nvPr>
            <p:ph type="title"/>
          </p:nvPr>
        </p:nvSpPr>
        <p:spPr/>
        <p:txBody>
          <a:bodyPr>
            <a:normAutofit fontScale="90000"/>
          </a:bodyPr>
          <a:lstStyle/>
          <a:p>
            <a:r>
              <a:rPr lang="en-IN" dirty="0"/>
              <a:t>Maps</a:t>
            </a:r>
          </a:p>
        </p:txBody>
      </p:sp>
      <p:sp>
        <p:nvSpPr>
          <p:cNvPr id="3" name="Text Placeholder 2">
            <a:extLst>
              <a:ext uri="{FF2B5EF4-FFF2-40B4-BE49-F238E27FC236}">
                <a16:creationId xmlns:a16="http://schemas.microsoft.com/office/drawing/2014/main" id="{11C6CF4F-3D33-775F-B663-A6F13DB8542B}"/>
              </a:ext>
            </a:extLst>
          </p:cNvPr>
          <p:cNvSpPr>
            <a:spLocks noGrp="1"/>
          </p:cNvSpPr>
          <p:nvPr>
            <p:ph type="body" idx="1"/>
          </p:nvPr>
        </p:nvSpPr>
        <p:spPr/>
        <p:txBody>
          <a:bodyPr>
            <a:normAutofit fontScale="85000" lnSpcReduction="20000"/>
          </a:bodyPr>
          <a:lstStyle/>
          <a:p>
            <a:pPr marL="1028700" lvl="2" indent="0">
              <a:buNone/>
            </a:pPr>
            <a:r>
              <a:rPr lang="en-US" dirty="0">
                <a:solidFill>
                  <a:schemeClr val="tx1"/>
                </a:solidFill>
              </a:rPr>
              <a:t>1.  set(</a:t>
            </a:r>
            <a:r>
              <a:rPr lang="en-US" dirty="0" err="1">
                <a:solidFill>
                  <a:schemeClr val="tx1"/>
                </a:solidFill>
              </a:rPr>
              <a:t>key,value</a:t>
            </a:r>
            <a:r>
              <a:rPr lang="en-US" dirty="0">
                <a:solidFill>
                  <a:schemeClr val="tx1"/>
                </a:solidFill>
              </a:rPr>
              <a:t>)</a:t>
            </a:r>
          </a:p>
          <a:p>
            <a:pPr marL="1028700" lvl="2" indent="0">
              <a:buNone/>
            </a:pPr>
            <a:r>
              <a:rPr lang="en-US" dirty="0">
                <a:solidFill>
                  <a:schemeClr val="tx1"/>
                </a:solidFill>
              </a:rPr>
              <a:t>Adds key and value to map</a:t>
            </a:r>
          </a:p>
          <a:p>
            <a:pPr marL="1028700" lvl="2" indent="0">
              <a:buNone/>
            </a:pPr>
            <a:endParaRPr lang="en-US" dirty="0">
              <a:solidFill>
                <a:schemeClr val="tx1"/>
              </a:solidFill>
            </a:endParaRPr>
          </a:p>
          <a:p>
            <a:pPr marL="1028700" lvl="2" indent="0">
              <a:buNone/>
            </a:pPr>
            <a:r>
              <a:rPr lang="en-US" dirty="0">
                <a:solidFill>
                  <a:schemeClr val="tx1"/>
                </a:solidFill>
              </a:rPr>
              <a:t>2.  get(key)</a:t>
            </a:r>
          </a:p>
          <a:p>
            <a:pPr marL="1028700" lvl="2" indent="0">
              <a:buNone/>
            </a:pPr>
            <a:r>
              <a:rPr lang="en-US" dirty="0">
                <a:solidFill>
                  <a:schemeClr val="tx1"/>
                </a:solidFill>
              </a:rPr>
              <a:t>Returns value if key is matched</a:t>
            </a:r>
          </a:p>
          <a:p>
            <a:pPr marL="1028700" lvl="2" indent="0">
              <a:buNone/>
            </a:pPr>
            <a:endParaRPr lang="en-US" dirty="0">
              <a:solidFill>
                <a:schemeClr val="tx1"/>
              </a:solidFill>
            </a:endParaRPr>
          </a:p>
          <a:p>
            <a:pPr marL="1028700" lvl="2" indent="0">
              <a:buNone/>
            </a:pPr>
            <a:r>
              <a:rPr lang="en-US" dirty="0">
                <a:solidFill>
                  <a:schemeClr val="tx1"/>
                </a:solidFill>
              </a:rPr>
              <a:t>3.  has(key)</a:t>
            </a:r>
          </a:p>
          <a:p>
            <a:pPr marL="1028700" lvl="2" indent="0">
              <a:buNone/>
            </a:pPr>
            <a:r>
              <a:rPr lang="en-US" dirty="0">
                <a:solidFill>
                  <a:schemeClr val="tx1"/>
                </a:solidFill>
              </a:rPr>
              <a:t>Returns true if an element with the specified key exists; else returns false</a:t>
            </a:r>
          </a:p>
          <a:p>
            <a:pPr marL="1028700" lvl="2" indent="0">
              <a:buNone/>
            </a:pPr>
            <a:endParaRPr lang="en-US" dirty="0">
              <a:solidFill>
                <a:schemeClr val="tx1"/>
              </a:solidFill>
            </a:endParaRPr>
          </a:p>
          <a:p>
            <a:pPr marL="1028700" lvl="2" indent="0">
              <a:buNone/>
            </a:pPr>
            <a:r>
              <a:rPr lang="en-US" dirty="0">
                <a:solidFill>
                  <a:schemeClr val="tx1"/>
                </a:solidFill>
              </a:rPr>
              <a:t>4.  keys()</a:t>
            </a:r>
          </a:p>
          <a:p>
            <a:pPr marL="1028700" lvl="2" indent="0">
              <a:buNone/>
            </a:pPr>
            <a:r>
              <a:rPr lang="en-US" dirty="0">
                <a:solidFill>
                  <a:schemeClr val="tx1"/>
                </a:solidFill>
              </a:rPr>
              <a:t>Returns an iterator that contains the keys for each element in the map object</a:t>
            </a:r>
          </a:p>
          <a:p>
            <a:pPr marL="1028700" lvl="2" indent="0">
              <a:buNone/>
            </a:pPr>
            <a:endParaRPr lang="en-US" dirty="0">
              <a:solidFill>
                <a:schemeClr val="tx1"/>
              </a:solidFill>
            </a:endParaRPr>
          </a:p>
          <a:p>
            <a:pPr marL="1028700" lvl="2" indent="0">
              <a:buNone/>
            </a:pPr>
            <a:r>
              <a:rPr lang="en-US" dirty="0">
                <a:solidFill>
                  <a:schemeClr val="tx1"/>
                </a:solidFill>
              </a:rPr>
              <a:t>5.  values()</a:t>
            </a:r>
          </a:p>
          <a:p>
            <a:pPr marL="1028700" lvl="2" indent="0">
              <a:buNone/>
            </a:pPr>
            <a:r>
              <a:rPr lang="en-US" dirty="0">
                <a:solidFill>
                  <a:schemeClr val="tx1"/>
                </a:solidFill>
              </a:rPr>
              <a:t>Returns an iterator that contains the values for each element in the map object</a:t>
            </a:r>
          </a:p>
          <a:p>
            <a:pPr marL="1028700" lvl="2" indent="0">
              <a:buNone/>
            </a:pPr>
            <a:endParaRPr lang="en-US" dirty="0">
              <a:solidFill>
                <a:schemeClr val="tx1"/>
              </a:solidFill>
            </a:endParaRPr>
          </a:p>
          <a:p>
            <a:pPr marL="1028700" lvl="2" indent="0">
              <a:buNone/>
            </a:pPr>
            <a:r>
              <a:rPr lang="en-US" dirty="0">
                <a:solidFill>
                  <a:schemeClr val="tx1"/>
                </a:solidFill>
              </a:rPr>
              <a:t>6.  entries()</a:t>
            </a:r>
          </a:p>
          <a:p>
            <a:pPr marL="1028700" lvl="2" indent="0">
              <a:buNone/>
            </a:pPr>
            <a:r>
              <a:rPr lang="en-US" dirty="0">
                <a:solidFill>
                  <a:schemeClr val="tx1"/>
                </a:solidFill>
              </a:rPr>
              <a:t>Returns an iterator that contains the key-value pairs for each element in the Map</a:t>
            </a:r>
          </a:p>
          <a:p>
            <a:pPr marL="1028700" lvl="2" indent="0">
              <a:buNone/>
            </a:pPr>
            <a:endParaRPr lang="en-US" dirty="0">
              <a:solidFill>
                <a:schemeClr val="tx1"/>
              </a:solidFill>
            </a:endParaRPr>
          </a:p>
          <a:p>
            <a:pPr marL="1028700" lvl="2" indent="0">
              <a:buNone/>
            </a:pPr>
            <a:r>
              <a:rPr lang="en-US" dirty="0">
                <a:solidFill>
                  <a:schemeClr val="tx1"/>
                </a:solidFill>
              </a:rPr>
              <a:t>7.  delete(key)</a:t>
            </a:r>
          </a:p>
          <a:p>
            <a:pPr marL="1028700" lvl="2" indent="0">
              <a:buNone/>
            </a:pPr>
            <a:r>
              <a:rPr lang="en-US" dirty="0">
                <a:solidFill>
                  <a:schemeClr val="tx1"/>
                </a:solidFill>
              </a:rPr>
              <a:t>Removes the specified element from a Map object</a:t>
            </a:r>
            <a:endParaRPr lang="en-IN" dirty="0">
              <a:solidFill>
                <a:schemeClr val="tx1"/>
              </a:solidFill>
            </a:endParaRPr>
          </a:p>
        </p:txBody>
      </p:sp>
    </p:spTree>
    <p:extLst>
      <p:ext uri="{BB962C8B-B14F-4D97-AF65-F5344CB8AC3E}">
        <p14:creationId xmlns:p14="http://schemas.microsoft.com/office/powerpoint/2010/main" val="3562589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EDB0A-7BFC-A5A0-DDF7-3599E1C7DC16}"/>
              </a:ext>
            </a:extLst>
          </p:cNvPr>
          <p:cNvSpPr>
            <a:spLocks noGrp="1"/>
          </p:cNvSpPr>
          <p:nvPr>
            <p:ph type="title"/>
          </p:nvPr>
        </p:nvSpPr>
        <p:spPr/>
        <p:txBody>
          <a:bodyPr>
            <a:normAutofit fontScale="90000"/>
          </a:bodyPr>
          <a:lstStyle/>
          <a:p>
            <a:r>
              <a:rPr lang="en-IN" dirty="0"/>
              <a:t>demo</a:t>
            </a:r>
          </a:p>
        </p:txBody>
      </p:sp>
      <p:sp>
        <p:nvSpPr>
          <p:cNvPr id="3" name="Text Placeholder 2">
            <a:extLst>
              <a:ext uri="{FF2B5EF4-FFF2-40B4-BE49-F238E27FC236}">
                <a16:creationId xmlns:a16="http://schemas.microsoft.com/office/drawing/2014/main" id="{50EA8D29-A679-FF75-1E64-56ECEA97CB50}"/>
              </a:ext>
            </a:extLst>
          </p:cNvPr>
          <p:cNvSpPr>
            <a:spLocks noGrp="1"/>
          </p:cNvSpPr>
          <p:nvPr>
            <p:ph type="body" idx="1"/>
          </p:nvPr>
        </p:nvSpPr>
        <p:spPr/>
        <p:txBody>
          <a:bodyPr/>
          <a:lstStyle/>
          <a:p>
            <a:r>
              <a:rPr lang="en-IN" dirty="0"/>
              <a:t>Show the demo for the constants .</a:t>
            </a:r>
          </a:p>
        </p:txBody>
      </p:sp>
    </p:spTree>
    <p:extLst>
      <p:ext uri="{BB962C8B-B14F-4D97-AF65-F5344CB8AC3E}">
        <p14:creationId xmlns:p14="http://schemas.microsoft.com/office/powerpoint/2010/main" val="41683752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B3AE7-C314-D4B5-A927-3A438D08EB72}"/>
              </a:ext>
            </a:extLst>
          </p:cNvPr>
          <p:cNvSpPr>
            <a:spLocks noGrp="1"/>
          </p:cNvSpPr>
          <p:nvPr>
            <p:ph type="title"/>
          </p:nvPr>
        </p:nvSpPr>
        <p:spPr/>
        <p:txBody>
          <a:bodyPr>
            <a:normAutofit fontScale="90000"/>
          </a:bodyPr>
          <a:lstStyle/>
          <a:p>
            <a:r>
              <a:rPr lang="en-IN" dirty="0"/>
              <a:t>Maps</a:t>
            </a:r>
          </a:p>
        </p:txBody>
      </p:sp>
      <p:sp>
        <p:nvSpPr>
          <p:cNvPr id="3" name="Text Placeholder 2">
            <a:extLst>
              <a:ext uri="{FF2B5EF4-FFF2-40B4-BE49-F238E27FC236}">
                <a16:creationId xmlns:a16="http://schemas.microsoft.com/office/drawing/2014/main" id="{0BAF0136-72F0-346A-ABE8-8E087877FB1F}"/>
              </a:ext>
            </a:extLst>
          </p:cNvPr>
          <p:cNvSpPr>
            <a:spLocks noGrp="1"/>
          </p:cNvSpPr>
          <p:nvPr>
            <p:ph type="body" idx="1"/>
          </p:nvPr>
        </p:nvSpPr>
        <p:spPr/>
        <p:txBody>
          <a:bodyPr/>
          <a:lstStyle/>
          <a:p>
            <a:r>
              <a:rPr lang="en-IN" dirty="0"/>
              <a:t>Refer to this link for Maps: </a:t>
            </a:r>
          </a:p>
          <a:p>
            <a:endParaRPr lang="en-IN" dirty="0"/>
          </a:p>
          <a:p>
            <a:r>
              <a:rPr lang="en-IN" dirty="0">
                <a:hlinkClick r:id="rId2"/>
              </a:rPr>
              <a:t>https://www.tutorialspoint.com/es6/es6_maps_and_sets.htm</a:t>
            </a:r>
            <a:endParaRPr lang="en-IN" dirty="0"/>
          </a:p>
        </p:txBody>
      </p:sp>
    </p:spTree>
    <p:extLst>
      <p:ext uri="{BB962C8B-B14F-4D97-AF65-F5344CB8AC3E}">
        <p14:creationId xmlns:p14="http://schemas.microsoft.com/office/powerpoint/2010/main" val="4223357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6D67-4765-1E6F-EE35-5ED27B318A72}"/>
              </a:ext>
            </a:extLst>
          </p:cNvPr>
          <p:cNvSpPr>
            <a:spLocks noGrp="1"/>
          </p:cNvSpPr>
          <p:nvPr>
            <p:ph type="title"/>
          </p:nvPr>
        </p:nvSpPr>
        <p:spPr/>
        <p:txBody>
          <a:bodyPr>
            <a:normAutofit fontScale="90000"/>
          </a:bodyPr>
          <a:lstStyle/>
          <a:p>
            <a:r>
              <a:rPr lang="en-IN" dirty="0" err="1"/>
              <a:t>WeakMap</a:t>
            </a:r>
            <a:endParaRPr lang="en-IN" dirty="0"/>
          </a:p>
        </p:txBody>
      </p:sp>
      <p:sp>
        <p:nvSpPr>
          <p:cNvPr id="3" name="Text Placeholder 2">
            <a:extLst>
              <a:ext uri="{FF2B5EF4-FFF2-40B4-BE49-F238E27FC236}">
                <a16:creationId xmlns:a16="http://schemas.microsoft.com/office/drawing/2014/main" id="{33CB740C-67B4-F598-6D07-A9E1E2272716}"/>
              </a:ext>
            </a:extLst>
          </p:cNvPr>
          <p:cNvSpPr>
            <a:spLocks noGrp="1"/>
          </p:cNvSpPr>
          <p:nvPr>
            <p:ph type="body" idx="1"/>
          </p:nvPr>
        </p:nvSpPr>
        <p:spPr/>
        <p:txBody>
          <a:bodyPr/>
          <a:lstStyle/>
          <a:p>
            <a:r>
              <a:rPr lang="en-US" dirty="0" err="1"/>
              <a:t>WeakMap</a:t>
            </a:r>
            <a:r>
              <a:rPr lang="en-US" dirty="0"/>
              <a:t> is a small subset of map. </a:t>
            </a:r>
            <a:r>
              <a:rPr lang="en-US" b="1" dirty="0"/>
              <a:t>Keys</a:t>
            </a:r>
            <a:r>
              <a:rPr lang="en-US" dirty="0"/>
              <a:t> are </a:t>
            </a:r>
            <a:r>
              <a:rPr lang="en-US" b="1" dirty="0"/>
              <a:t>weakly referenced</a:t>
            </a:r>
            <a:r>
              <a:rPr lang="en-US" dirty="0"/>
              <a:t>, so it can be </a:t>
            </a:r>
            <a:r>
              <a:rPr lang="en-US" b="1" dirty="0"/>
              <a:t>non-primitive</a:t>
            </a:r>
            <a:r>
              <a:rPr lang="en-US" dirty="0"/>
              <a:t> only. If there are no reference to the object keys, it will be subject to </a:t>
            </a:r>
            <a:r>
              <a:rPr lang="en-US" b="1" dirty="0"/>
              <a:t>garbage collection</a:t>
            </a:r>
            <a:r>
              <a:rPr lang="en-US" dirty="0"/>
              <a:t>.</a:t>
            </a:r>
          </a:p>
          <a:p>
            <a:endParaRPr lang="en-US" dirty="0"/>
          </a:p>
          <a:p>
            <a:r>
              <a:rPr lang="en-US" dirty="0"/>
              <a:t>not </a:t>
            </a:r>
            <a:r>
              <a:rPr lang="en-US" dirty="0" err="1"/>
              <a:t>iterable</a:t>
            </a:r>
            <a:endParaRPr lang="en-US" dirty="0"/>
          </a:p>
          <a:p>
            <a:r>
              <a:rPr lang="en-US" dirty="0"/>
              <a:t>every key is object type</a:t>
            </a:r>
          </a:p>
          <a:p>
            <a:r>
              <a:rPr lang="en-US" dirty="0"/>
              <a:t>The </a:t>
            </a:r>
            <a:r>
              <a:rPr lang="en-US" dirty="0" err="1"/>
              <a:t>WeakMap</a:t>
            </a:r>
            <a:r>
              <a:rPr lang="en-US" dirty="0"/>
              <a:t> will </a:t>
            </a:r>
            <a:r>
              <a:rPr lang="en-US" b="1" dirty="0"/>
              <a:t>allow garbage collection </a:t>
            </a:r>
            <a:r>
              <a:rPr lang="en-US" dirty="0"/>
              <a:t>if the key has </a:t>
            </a:r>
            <a:r>
              <a:rPr lang="en-US" b="1" dirty="0"/>
              <a:t>no reference</a:t>
            </a:r>
            <a:r>
              <a:rPr lang="en-US" dirty="0"/>
              <a:t>.</a:t>
            </a:r>
            <a:endParaRPr lang="en-IN" dirty="0"/>
          </a:p>
        </p:txBody>
      </p:sp>
    </p:spTree>
    <p:extLst>
      <p:ext uri="{BB962C8B-B14F-4D97-AF65-F5344CB8AC3E}">
        <p14:creationId xmlns:p14="http://schemas.microsoft.com/office/powerpoint/2010/main" val="20331081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0B29-FB58-E366-84D8-4691C8A519CD}"/>
              </a:ext>
            </a:extLst>
          </p:cNvPr>
          <p:cNvSpPr>
            <a:spLocks noGrp="1"/>
          </p:cNvSpPr>
          <p:nvPr>
            <p:ph type="title"/>
          </p:nvPr>
        </p:nvSpPr>
        <p:spPr/>
        <p:txBody>
          <a:bodyPr>
            <a:normAutofit fontScale="90000"/>
          </a:bodyPr>
          <a:lstStyle/>
          <a:p>
            <a:r>
              <a:rPr lang="en-IN" dirty="0" err="1"/>
              <a:t>WeakMap</a:t>
            </a:r>
            <a:endParaRPr lang="en-IN" dirty="0"/>
          </a:p>
        </p:txBody>
      </p:sp>
      <p:sp>
        <p:nvSpPr>
          <p:cNvPr id="3" name="Text Placeholder 2">
            <a:extLst>
              <a:ext uri="{FF2B5EF4-FFF2-40B4-BE49-F238E27FC236}">
                <a16:creationId xmlns:a16="http://schemas.microsoft.com/office/drawing/2014/main" id="{46C50762-2444-6D80-902B-4AF830858C4F}"/>
              </a:ext>
            </a:extLst>
          </p:cNvPr>
          <p:cNvSpPr>
            <a:spLocks noGrp="1"/>
          </p:cNvSpPr>
          <p:nvPr>
            <p:ph type="body" idx="1"/>
          </p:nvPr>
        </p:nvSpPr>
        <p:spPr/>
        <p:txBody>
          <a:bodyPr>
            <a:normAutofit fontScale="70000" lnSpcReduction="20000"/>
          </a:bodyPr>
          <a:lstStyle/>
          <a:p>
            <a:r>
              <a:rPr lang="en-IN" dirty="0"/>
              <a:t>Example :-</a:t>
            </a:r>
          </a:p>
          <a:p>
            <a:pPr marL="1028700" lvl="2" indent="0">
              <a:buNone/>
            </a:pPr>
            <a:r>
              <a:rPr lang="en-IN" dirty="0">
                <a:solidFill>
                  <a:schemeClr val="tx1"/>
                </a:solidFill>
              </a:rPr>
              <a:t>// Create a </a:t>
            </a:r>
            <a:r>
              <a:rPr lang="en-IN" dirty="0" err="1">
                <a:solidFill>
                  <a:schemeClr val="tx1"/>
                </a:solidFill>
              </a:rPr>
              <a:t>WeakMap</a:t>
            </a:r>
            <a:endParaRPr lang="en-IN" dirty="0">
              <a:solidFill>
                <a:schemeClr val="tx1"/>
              </a:solidFill>
            </a:endParaRPr>
          </a:p>
          <a:p>
            <a:pPr marL="1028700" lvl="2" indent="0">
              <a:buNone/>
            </a:pPr>
            <a:r>
              <a:rPr lang="en-IN" dirty="0" err="1">
                <a:solidFill>
                  <a:schemeClr val="tx1"/>
                </a:solidFill>
              </a:rPr>
              <a:t>const</a:t>
            </a:r>
            <a:r>
              <a:rPr lang="en-IN" dirty="0">
                <a:solidFill>
                  <a:schemeClr val="tx1"/>
                </a:solidFill>
              </a:rPr>
              <a:t> map = new </a:t>
            </a:r>
            <a:r>
              <a:rPr lang="en-IN" dirty="0" err="1">
                <a:solidFill>
                  <a:schemeClr val="tx1"/>
                </a:solidFill>
              </a:rPr>
              <a:t>WeakMap</a:t>
            </a:r>
            <a:r>
              <a:rPr lang="en-IN" dirty="0">
                <a:solidFill>
                  <a:schemeClr val="tx1"/>
                </a:solidFill>
              </a:rPr>
              <a:t>();</a:t>
            </a:r>
          </a:p>
          <a:p>
            <a:pPr marL="1028700" lvl="2" indent="0">
              <a:buNone/>
            </a:pPr>
            <a:endParaRPr lang="en-IN" dirty="0">
              <a:solidFill>
                <a:schemeClr val="tx1"/>
              </a:solidFill>
            </a:endParaRPr>
          </a:p>
          <a:p>
            <a:pPr marL="1028700" lvl="2" indent="0">
              <a:buNone/>
            </a:pPr>
            <a:r>
              <a:rPr lang="en-IN" dirty="0">
                <a:solidFill>
                  <a:schemeClr val="tx1"/>
                </a:solidFill>
              </a:rPr>
              <a:t>// Create some objects</a:t>
            </a:r>
          </a:p>
          <a:p>
            <a:pPr marL="1028700" lvl="2" indent="0">
              <a:buNone/>
            </a:pPr>
            <a:r>
              <a:rPr lang="en-IN" dirty="0" err="1">
                <a:solidFill>
                  <a:schemeClr val="tx1"/>
                </a:solidFill>
              </a:rPr>
              <a:t>const</a:t>
            </a:r>
            <a:r>
              <a:rPr lang="en-IN" dirty="0">
                <a:solidFill>
                  <a:schemeClr val="tx1"/>
                </a:solidFill>
              </a:rPr>
              <a:t> obj1 = {};</a:t>
            </a:r>
          </a:p>
          <a:p>
            <a:pPr marL="1028700" lvl="2" indent="0">
              <a:buNone/>
            </a:pPr>
            <a:endParaRPr lang="en-IN" dirty="0">
              <a:solidFill>
                <a:schemeClr val="tx1"/>
              </a:solidFill>
            </a:endParaRPr>
          </a:p>
          <a:p>
            <a:pPr marL="1028700" lvl="2" indent="0">
              <a:buNone/>
            </a:pPr>
            <a:endParaRPr lang="en-IN" dirty="0">
              <a:solidFill>
                <a:schemeClr val="tx1"/>
              </a:solidFill>
            </a:endParaRPr>
          </a:p>
          <a:p>
            <a:pPr marL="1028700" lvl="2" indent="0">
              <a:buNone/>
            </a:pPr>
            <a:r>
              <a:rPr lang="en-IN" dirty="0">
                <a:solidFill>
                  <a:schemeClr val="tx1"/>
                </a:solidFill>
              </a:rPr>
              <a:t>// Set key-value pairs in the </a:t>
            </a:r>
            <a:r>
              <a:rPr lang="en-IN" dirty="0" err="1">
                <a:solidFill>
                  <a:schemeClr val="tx1"/>
                </a:solidFill>
              </a:rPr>
              <a:t>WeakMap</a:t>
            </a:r>
            <a:endParaRPr lang="en-IN" dirty="0">
              <a:solidFill>
                <a:schemeClr val="tx1"/>
              </a:solidFill>
            </a:endParaRPr>
          </a:p>
          <a:p>
            <a:pPr marL="1028700" lvl="2" indent="0">
              <a:buNone/>
            </a:pPr>
            <a:r>
              <a:rPr lang="en-IN" dirty="0" err="1">
                <a:solidFill>
                  <a:schemeClr val="tx1"/>
                </a:solidFill>
              </a:rPr>
              <a:t>map.set</a:t>
            </a:r>
            <a:r>
              <a:rPr lang="en-IN" dirty="0">
                <a:solidFill>
                  <a:schemeClr val="tx1"/>
                </a:solidFill>
              </a:rPr>
              <a:t>(obj1, 'Value 1');</a:t>
            </a:r>
          </a:p>
          <a:p>
            <a:pPr marL="1028700" lvl="2" indent="0">
              <a:buNone/>
            </a:pPr>
            <a:endParaRPr lang="en-IN" dirty="0">
              <a:solidFill>
                <a:schemeClr val="tx1"/>
              </a:solidFill>
            </a:endParaRPr>
          </a:p>
          <a:p>
            <a:pPr marL="1028700" lvl="2" indent="0">
              <a:buNone/>
            </a:pPr>
            <a:endParaRPr lang="en-IN" dirty="0">
              <a:solidFill>
                <a:schemeClr val="tx1"/>
              </a:solidFill>
            </a:endParaRPr>
          </a:p>
          <a:p>
            <a:pPr marL="1028700" lvl="2" indent="0">
              <a:buNone/>
            </a:pPr>
            <a:r>
              <a:rPr lang="en-IN" dirty="0">
                <a:solidFill>
                  <a:schemeClr val="tx1"/>
                </a:solidFill>
              </a:rPr>
              <a:t>// Retrieve values from the </a:t>
            </a:r>
            <a:r>
              <a:rPr lang="en-IN" dirty="0" err="1">
                <a:solidFill>
                  <a:schemeClr val="tx1"/>
                </a:solidFill>
              </a:rPr>
              <a:t>WeakMap</a:t>
            </a:r>
            <a:endParaRPr lang="en-IN" dirty="0">
              <a:solidFill>
                <a:schemeClr val="tx1"/>
              </a:solidFill>
            </a:endParaRPr>
          </a:p>
          <a:p>
            <a:pPr marL="1028700" lvl="2" indent="0">
              <a:buNone/>
            </a:pPr>
            <a:r>
              <a:rPr lang="en-IN" dirty="0">
                <a:solidFill>
                  <a:schemeClr val="tx1"/>
                </a:solidFill>
              </a:rPr>
              <a:t>console.log(</a:t>
            </a:r>
            <a:r>
              <a:rPr lang="en-IN" dirty="0" err="1">
                <a:solidFill>
                  <a:schemeClr val="tx1"/>
                </a:solidFill>
              </a:rPr>
              <a:t>map.get</a:t>
            </a:r>
            <a:r>
              <a:rPr lang="en-IN" dirty="0">
                <a:solidFill>
                  <a:schemeClr val="tx1"/>
                </a:solidFill>
              </a:rPr>
              <a:t>(obj1)); // Output: Value 1</a:t>
            </a:r>
          </a:p>
          <a:p>
            <a:pPr marL="1028700" lvl="2" indent="0">
              <a:buNone/>
            </a:pPr>
            <a:endParaRPr lang="en-IN" dirty="0">
              <a:solidFill>
                <a:schemeClr val="tx1"/>
              </a:solidFill>
            </a:endParaRPr>
          </a:p>
          <a:p>
            <a:pPr marL="1028700" lvl="2" indent="0">
              <a:buNone/>
            </a:pPr>
            <a:endParaRPr lang="en-IN" dirty="0">
              <a:solidFill>
                <a:schemeClr val="tx1"/>
              </a:solidFill>
            </a:endParaRPr>
          </a:p>
          <a:p>
            <a:pPr marL="1028700" lvl="2" indent="0">
              <a:buNone/>
            </a:pPr>
            <a:r>
              <a:rPr lang="en-IN" dirty="0">
                <a:solidFill>
                  <a:schemeClr val="tx1"/>
                </a:solidFill>
              </a:rPr>
              <a:t>// Check if a key exists in the </a:t>
            </a:r>
            <a:r>
              <a:rPr lang="en-IN" dirty="0" err="1">
                <a:solidFill>
                  <a:schemeClr val="tx1"/>
                </a:solidFill>
              </a:rPr>
              <a:t>WeakMap</a:t>
            </a:r>
            <a:endParaRPr lang="en-IN" dirty="0">
              <a:solidFill>
                <a:schemeClr val="tx1"/>
              </a:solidFill>
            </a:endParaRPr>
          </a:p>
          <a:p>
            <a:pPr marL="1028700" lvl="2" indent="0">
              <a:buNone/>
            </a:pPr>
            <a:r>
              <a:rPr lang="en-IN" dirty="0">
                <a:solidFill>
                  <a:schemeClr val="tx1"/>
                </a:solidFill>
              </a:rPr>
              <a:t>console.log(</a:t>
            </a:r>
            <a:r>
              <a:rPr lang="en-IN" dirty="0" err="1">
                <a:solidFill>
                  <a:schemeClr val="tx1"/>
                </a:solidFill>
              </a:rPr>
              <a:t>map.has</a:t>
            </a:r>
            <a:r>
              <a:rPr lang="en-IN" dirty="0">
                <a:solidFill>
                  <a:schemeClr val="tx1"/>
                </a:solidFill>
              </a:rPr>
              <a:t>(obj1)); // Output: true</a:t>
            </a:r>
          </a:p>
          <a:p>
            <a:pPr marL="1028700" lvl="2" indent="0">
              <a:buNone/>
            </a:pPr>
            <a:endParaRPr lang="en-IN" dirty="0">
              <a:solidFill>
                <a:schemeClr val="tx1"/>
              </a:solidFill>
            </a:endParaRPr>
          </a:p>
          <a:p>
            <a:pPr marL="1028700" lvl="2" indent="0">
              <a:buNone/>
            </a:pPr>
            <a:r>
              <a:rPr lang="en-IN" dirty="0">
                <a:solidFill>
                  <a:schemeClr val="tx1"/>
                </a:solidFill>
              </a:rPr>
              <a:t>// Remove a key-value pair from the </a:t>
            </a:r>
            <a:r>
              <a:rPr lang="en-IN" dirty="0" err="1">
                <a:solidFill>
                  <a:schemeClr val="tx1"/>
                </a:solidFill>
              </a:rPr>
              <a:t>WeakMap</a:t>
            </a:r>
            <a:endParaRPr lang="en-IN" dirty="0">
              <a:solidFill>
                <a:schemeClr val="tx1"/>
              </a:solidFill>
            </a:endParaRPr>
          </a:p>
          <a:p>
            <a:pPr marL="1028700" lvl="2" indent="0">
              <a:buNone/>
            </a:pPr>
            <a:r>
              <a:rPr lang="en-IN" dirty="0" err="1">
                <a:solidFill>
                  <a:schemeClr val="tx1"/>
                </a:solidFill>
              </a:rPr>
              <a:t>map.delete</a:t>
            </a:r>
            <a:r>
              <a:rPr lang="en-IN" dirty="0">
                <a:solidFill>
                  <a:schemeClr val="tx1"/>
                </a:solidFill>
              </a:rPr>
              <a:t>(obj1);</a:t>
            </a:r>
          </a:p>
          <a:p>
            <a:pPr marL="1028700" lvl="2" indent="0">
              <a:buNone/>
            </a:pPr>
            <a:endParaRPr lang="en-IN" dirty="0">
              <a:solidFill>
                <a:schemeClr val="tx1"/>
              </a:solidFill>
            </a:endParaRPr>
          </a:p>
          <a:p>
            <a:pPr marL="1028700" lvl="2" indent="0">
              <a:buNone/>
            </a:pPr>
            <a:r>
              <a:rPr lang="en-IN" dirty="0">
                <a:solidFill>
                  <a:schemeClr val="tx1"/>
                </a:solidFill>
              </a:rPr>
              <a:t>// Check if the key still exists</a:t>
            </a:r>
          </a:p>
          <a:p>
            <a:pPr marL="1028700" lvl="2" indent="0">
              <a:buNone/>
            </a:pPr>
            <a:r>
              <a:rPr lang="en-IN" dirty="0">
                <a:solidFill>
                  <a:schemeClr val="tx1"/>
                </a:solidFill>
              </a:rPr>
              <a:t>console.log(</a:t>
            </a:r>
            <a:r>
              <a:rPr lang="en-IN" dirty="0" err="1">
                <a:solidFill>
                  <a:schemeClr val="tx1"/>
                </a:solidFill>
              </a:rPr>
              <a:t>map.has</a:t>
            </a:r>
            <a:r>
              <a:rPr lang="en-IN" dirty="0">
                <a:solidFill>
                  <a:schemeClr val="tx1"/>
                </a:solidFill>
              </a:rPr>
              <a:t>(obj1)); // </a:t>
            </a:r>
          </a:p>
        </p:txBody>
      </p:sp>
    </p:spTree>
    <p:extLst>
      <p:ext uri="{BB962C8B-B14F-4D97-AF65-F5344CB8AC3E}">
        <p14:creationId xmlns:p14="http://schemas.microsoft.com/office/powerpoint/2010/main" val="921450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8075-EE35-CAAD-156F-605E94B0EF8F}"/>
              </a:ext>
            </a:extLst>
          </p:cNvPr>
          <p:cNvSpPr>
            <a:spLocks noGrp="1"/>
          </p:cNvSpPr>
          <p:nvPr>
            <p:ph type="title"/>
          </p:nvPr>
        </p:nvSpPr>
        <p:spPr/>
        <p:txBody>
          <a:bodyPr>
            <a:normAutofit fontScale="90000"/>
          </a:bodyPr>
          <a:lstStyle/>
          <a:p>
            <a:r>
              <a:rPr lang="en-IN" dirty="0"/>
              <a:t>Set</a:t>
            </a:r>
          </a:p>
        </p:txBody>
      </p:sp>
      <p:sp>
        <p:nvSpPr>
          <p:cNvPr id="3" name="Text Placeholder 2">
            <a:extLst>
              <a:ext uri="{FF2B5EF4-FFF2-40B4-BE49-F238E27FC236}">
                <a16:creationId xmlns:a16="http://schemas.microsoft.com/office/drawing/2014/main" id="{5291CF3C-CA77-7A89-CF5B-D49C65B39EBC}"/>
              </a:ext>
            </a:extLst>
          </p:cNvPr>
          <p:cNvSpPr>
            <a:spLocks noGrp="1"/>
          </p:cNvSpPr>
          <p:nvPr>
            <p:ph type="body" idx="1"/>
          </p:nvPr>
        </p:nvSpPr>
        <p:spPr/>
        <p:txBody>
          <a:bodyPr/>
          <a:lstStyle/>
          <a:p>
            <a:r>
              <a:rPr lang="en-US" b="0" i="0" dirty="0">
                <a:solidFill>
                  <a:srgbClr val="000000"/>
                </a:solidFill>
                <a:effectLst/>
                <a:latin typeface="Nunito" pitchFamily="2" charset="0"/>
              </a:rPr>
              <a:t>A set is an </a:t>
            </a:r>
            <a:r>
              <a:rPr lang="en-US" b="1" i="0" dirty="0">
                <a:solidFill>
                  <a:srgbClr val="000000"/>
                </a:solidFill>
                <a:effectLst/>
                <a:latin typeface="Nunito" pitchFamily="2" charset="0"/>
              </a:rPr>
              <a:t>unordered collection </a:t>
            </a:r>
            <a:r>
              <a:rPr lang="en-US" b="0" i="0" dirty="0">
                <a:solidFill>
                  <a:srgbClr val="000000"/>
                </a:solidFill>
                <a:effectLst/>
                <a:latin typeface="Nunito" pitchFamily="2" charset="0"/>
              </a:rPr>
              <a:t>of unique values. This data structure can contain values of primitive and object types.</a:t>
            </a:r>
          </a:p>
          <a:p>
            <a:endParaRPr lang="en-US" dirty="0">
              <a:solidFill>
                <a:srgbClr val="000000"/>
              </a:solidFill>
              <a:latin typeface="Nunito" pitchFamily="2" charset="0"/>
            </a:endParaRPr>
          </a:p>
          <a:p>
            <a:r>
              <a:rPr lang="en-US" dirty="0">
                <a:solidFill>
                  <a:schemeClr val="tx1"/>
                </a:solidFill>
              </a:rPr>
              <a:t>Syntax</a:t>
            </a:r>
          </a:p>
          <a:p>
            <a:pPr marL="114300" indent="0">
              <a:buNone/>
            </a:pPr>
            <a:r>
              <a:rPr lang="en-US" dirty="0"/>
              <a:t>	</a:t>
            </a:r>
            <a:r>
              <a:rPr lang="en-US" dirty="0">
                <a:solidFill>
                  <a:schemeClr val="tx1"/>
                </a:solidFill>
              </a:rPr>
              <a:t>The syntax for Set is given below −</a:t>
            </a:r>
          </a:p>
          <a:p>
            <a:endParaRPr lang="en-US" dirty="0">
              <a:solidFill>
                <a:schemeClr val="tx1"/>
              </a:solidFill>
            </a:endParaRPr>
          </a:p>
          <a:p>
            <a:pPr marL="114300" indent="0">
              <a:buNone/>
            </a:pPr>
            <a:r>
              <a:rPr lang="en-US" dirty="0">
                <a:solidFill>
                  <a:schemeClr val="tx1"/>
                </a:solidFill>
              </a:rPr>
              <a:t>	new Set([</a:t>
            </a:r>
            <a:r>
              <a:rPr lang="en-US" dirty="0" err="1">
                <a:solidFill>
                  <a:schemeClr val="tx1"/>
                </a:solidFill>
              </a:rPr>
              <a:t>iterable</a:t>
            </a:r>
            <a:r>
              <a:rPr lang="en-US" dirty="0">
                <a:solidFill>
                  <a:schemeClr val="tx1"/>
                </a:solidFill>
              </a:rPr>
              <a:t>])</a:t>
            </a:r>
          </a:p>
          <a:p>
            <a:pPr marL="114300" indent="0">
              <a:buNone/>
            </a:pPr>
            <a:r>
              <a:rPr lang="en-US" dirty="0">
                <a:solidFill>
                  <a:schemeClr val="tx1"/>
                </a:solidFill>
              </a:rPr>
              <a:t>	new Set()</a:t>
            </a:r>
            <a:endParaRPr lang="en-IN" dirty="0">
              <a:solidFill>
                <a:schemeClr val="tx1"/>
              </a:solidFill>
            </a:endParaRPr>
          </a:p>
        </p:txBody>
      </p:sp>
    </p:spTree>
    <p:extLst>
      <p:ext uri="{BB962C8B-B14F-4D97-AF65-F5344CB8AC3E}">
        <p14:creationId xmlns:p14="http://schemas.microsoft.com/office/powerpoint/2010/main" val="1483632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49353-64E4-C396-5EE7-85A95669445B}"/>
              </a:ext>
            </a:extLst>
          </p:cNvPr>
          <p:cNvSpPr>
            <a:spLocks noGrp="1"/>
          </p:cNvSpPr>
          <p:nvPr>
            <p:ph type="title"/>
          </p:nvPr>
        </p:nvSpPr>
        <p:spPr/>
        <p:txBody>
          <a:bodyPr>
            <a:normAutofit fontScale="90000"/>
          </a:bodyPr>
          <a:lstStyle/>
          <a:p>
            <a:r>
              <a:rPr lang="en-IN" dirty="0"/>
              <a:t>Set</a:t>
            </a:r>
          </a:p>
        </p:txBody>
      </p:sp>
      <p:sp>
        <p:nvSpPr>
          <p:cNvPr id="3" name="Text Placeholder 2">
            <a:extLst>
              <a:ext uri="{FF2B5EF4-FFF2-40B4-BE49-F238E27FC236}">
                <a16:creationId xmlns:a16="http://schemas.microsoft.com/office/drawing/2014/main" id="{943C5C63-14F2-CEAE-7DBE-9ABB47E7059B}"/>
              </a:ext>
            </a:extLst>
          </p:cNvPr>
          <p:cNvSpPr>
            <a:spLocks noGrp="1"/>
          </p:cNvSpPr>
          <p:nvPr>
            <p:ph type="body" idx="1"/>
          </p:nvPr>
        </p:nvSpPr>
        <p:spPr/>
        <p:txBody>
          <a:bodyPr/>
          <a:lstStyle/>
          <a:p>
            <a:r>
              <a:rPr lang="en-IN" dirty="0"/>
              <a:t>Example :-</a:t>
            </a:r>
          </a:p>
          <a:p>
            <a:pPr marL="1028700" lvl="2" indent="0">
              <a:buNone/>
            </a:pPr>
            <a:r>
              <a:rPr lang="en-US" sz="1800" dirty="0">
                <a:solidFill>
                  <a:schemeClr val="tx1"/>
                </a:solidFill>
              </a:rPr>
              <a:t>let names = new Set(['A','B','C','D']);</a:t>
            </a:r>
          </a:p>
          <a:p>
            <a:pPr marL="1028700" lvl="2" indent="0">
              <a:buNone/>
            </a:pPr>
            <a:r>
              <a:rPr lang="en-US" sz="1800" dirty="0">
                <a:solidFill>
                  <a:schemeClr val="tx1"/>
                </a:solidFill>
              </a:rPr>
              <a:t>   console.log(names)</a:t>
            </a:r>
          </a:p>
          <a:p>
            <a:pPr marL="1028700" lvl="2" indent="0">
              <a:buNone/>
            </a:pPr>
            <a:endParaRPr lang="en-US" sz="1800" dirty="0">
              <a:solidFill>
                <a:schemeClr val="tx1"/>
              </a:solidFill>
            </a:endParaRPr>
          </a:p>
          <a:p>
            <a:r>
              <a:rPr lang="en-US" sz="1600" dirty="0">
                <a:solidFill>
                  <a:schemeClr val="tx1"/>
                </a:solidFill>
              </a:rPr>
              <a:t>Example (size) :-</a:t>
            </a:r>
          </a:p>
          <a:p>
            <a:pPr marL="114300" indent="0">
              <a:buNone/>
            </a:pPr>
            <a:r>
              <a:rPr lang="en-US" sz="1600" dirty="0">
                <a:solidFill>
                  <a:schemeClr val="tx1"/>
                </a:solidFill>
              </a:rPr>
              <a:t>	   let names = new Set(['A','B','C','D']);</a:t>
            </a:r>
          </a:p>
          <a:p>
            <a:pPr marL="114300" indent="0">
              <a:buNone/>
            </a:pPr>
            <a:r>
              <a:rPr lang="en-US" sz="1600" dirty="0">
                <a:solidFill>
                  <a:schemeClr val="tx1"/>
                </a:solidFill>
              </a:rPr>
              <a:t>  	        console.log(</a:t>
            </a:r>
            <a:r>
              <a:rPr lang="en-US" sz="1600" dirty="0" err="1">
                <a:solidFill>
                  <a:schemeClr val="tx1"/>
                </a:solidFill>
              </a:rPr>
              <a:t>names.size</a:t>
            </a:r>
            <a:r>
              <a:rPr lang="en-US" sz="1600" dirty="0">
                <a:solidFill>
                  <a:schemeClr val="tx1"/>
                </a:solidFill>
              </a:rPr>
              <a:t>)</a:t>
            </a:r>
            <a:r>
              <a:rPr lang="en-US" sz="2200" dirty="0">
                <a:solidFill>
                  <a:schemeClr val="tx1"/>
                </a:solidFill>
              </a:rPr>
              <a:t>		</a:t>
            </a:r>
          </a:p>
        </p:txBody>
      </p:sp>
    </p:spTree>
    <p:extLst>
      <p:ext uri="{BB962C8B-B14F-4D97-AF65-F5344CB8AC3E}">
        <p14:creationId xmlns:p14="http://schemas.microsoft.com/office/powerpoint/2010/main" val="6567758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1FE2-85DC-37B0-C6B2-D1AE918E0EBB}"/>
              </a:ext>
            </a:extLst>
          </p:cNvPr>
          <p:cNvSpPr>
            <a:spLocks noGrp="1"/>
          </p:cNvSpPr>
          <p:nvPr>
            <p:ph type="title"/>
          </p:nvPr>
        </p:nvSpPr>
        <p:spPr/>
        <p:txBody>
          <a:bodyPr>
            <a:normAutofit fontScale="90000"/>
          </a:bodyPr>
          <a:lstStyle/>
          <a:p>
            <a:r>
              <a:rPr lang="en-IN" dirty="0"/>
              <a:t>Iterating Set</a:t>
            </a:r>
          </a:p>
        </p:txBody>
      </p:sp>
      <p:sp>
        <p:nvSpPr>
          <p:cNvPr id="3" name="Text Placeholder 2">
            <a:extLst>
              <a:ext uri="{FF2B5EF4-FFF2-40B4-BE49-F238E27FC236}">
                <a16:creationId xmlns:a16="http://schemas.microsoft.com/office/drawing/2014/main" id="{BABBFF66-191C-08F5-A1F8-5D93EE915A6B}"/>
              </a:ext>
            </a:extLst>
          </p:cNvPr>
          <p:cNvSpPr>
            <a:spLocks noGrp="1"/>
          </p:cNvSpPr>
          <p:nvPr>
            <p:ph type="body" idx="1"/>
          </p:nvPr>
        </p:nvSpPr>
        <p:spPr/>
        <p:txBody>
          <a:bodyPr>
            <a:normAutofit/>
          </a:bodyPr>
          <a:lstStyle/>
          <a:p>
            <a:pPr marL="571500" lvl="1" indent="0">
              <a:buNone/>
            </a:pPr>
            <a:r>
              <a:rPr lang="en-IN" sz="1600" b="1" dirty="0">
                <a:solidFill>
                  <a:schemeClr val="tx1"/>
                </a:solidFill>
              </a:rPr>
              <a:t>Example :-</a:t>
            </a:r>
          </a:p>
          <a:p>
            <a:pPr marL="1028700" lvl="2" indent="0">
              <a:buNone/>
            </a:pPr>
            <a:endParaRPr lang="en-IN" sz="1600" dirty="0">
              <a:solidFill>
                <a:schemeClr val="tx1"/>
              </a:solidFill>
            </a:endParaRPr>
          </a:p>
          <a:p>
            <a:pPr marL="1028700" lvl="2" indent="0">
              <a:buNone/>
            </a:pPr>
            <a:r>
              <a:rPr lang="en-IN" sz="1600" dirty="0">
                <a:solidFill>
                  <a:schemeClr val="tx1"/>
                </a:solidFill>
              </a:rPr>
              <a:t>let names= new Set(['A','B','C','D']);</a:t>
            </a:r>
          </a:p>
          <a:p>
            <a:pPr marL="1028700" lvl="2" indent="0">
              <a:buNone/>
            </a:pPr>
            <a:r>
              <a:rPr lang="en-IN" sz="1600" dirty="0">
                <a:solidFill>
                  <a:schemeClr val="tx1"/>
                </a:solidFill>
              </a:rPr>
              <a:t>   //iterate using </a:t>
            </a:r>
            <a:r>
              <a:rPr lang="en-IN" sz="1600" dirty="0" err="1">
                <a:solidFill>
                  <a:schemeClr val="tx1"/>
                </a:solidFill>
              </a:rPr>
              <a:t>forEach</a:t>
            </a:r>
            <a:endParaRPr lang="en-IN" sz="1600" dirty="0">
              <a:solidFill>
                <a:schemeClr val="tx1"/>
              </a:solidFill>
            </a:endParaRPr>
          </a:p>
          <a:p>
            <a:pPr marL="1028700" lvl="2" indent="0">
              <a:buNone/>
            </a:pPr>
            <a:r>
              <a:rPr lang="en-IN" sz="1600" dirty="0">
                <a:solidFill>
                  <a:schemeClr val="tx1"/>
                </a:solidFill>
              </a:rPr>
              <a:t>   console.log('</a:t>
            </a:r>
            <a:r>
              <a:rPr lang="en-IN" sz="1600" dirty="0" err="1">
                <a:solidFill>
                  <a:schemeClr val="tx1"/>
                </a:solidFill>
              </a:rPr>
              <a:t>forEach</a:t>
            </a:r>
            <a:r>
              <a:rPr lang="en-IN" sz="1600" dirty="0">
                <a:solidFill>
                  <a:schemeClr val="tx1"/>
                </a:solidFill>
              </a:rPr>
              <a:t>')</a:t>
            </a:r>
          </a:p>
          <a:p>
            <a:pPr marL="1028700" lvl="2" indent="0">
              <a:buNone/>
            </a:pPr>
            <a:r>
              <a:rPr lang="en-IN" sz="1600" dirty="0">
                <a:solidFill>
                  <a:schemeClr val="tx1"/>
                </a:solidFill>
              </a:rPr>
              <a:t>   </a:t>
            </a:r>
            <a:r>
              <a:rPr lang="en-IN" sz="1600" dirty="0" err="1">
                <a:solidFill>
                  <a:schemeClr val="tx1"/>
                </a:solidFill>
              </a:rPr>
              <a:t>names.forEach</a:t>
            </a:r>
            <a:r>
              <a:rPr lang="en-IN" sz="1600" dirty="0">
                <a:solidFill>
                  <a:schemeClr val="tx1"/>
                </a:solidFill>
              </a:rPr>
              <a:t>(n=&gt;console.log(n))</a:t>
            </a:r>
          </a:p>
          <a:p>
            <a:pPr marL="1028700" lvl="2" indent="0">
              <a:buNone/>
            </a:pPr>
            <a:r>
              <a:rPr lang="en-IN" sz="1600" dirty="0">
                <a:solidFill>
                  <a:schemeClr val="tx1"/>
                </a:solidFill>
              </a:rPr>
              <a:t>   </a:t>
            </a:r>
          </a:p>
          <a:p>
            <a:pPr marL="1028700" lvl="2" indent="0">
              <a:buNone/>
            </a:pPr>
            <a:r>
              <a:rPr lang="en-IN" sz="1600" dirty="0">
                <a:solidFill>
                  <a:schemeClr val="tx1"/>
                </a:solidFill>
              </a:rPr>
              <a:t>   console.log('for of..')</a:t>
            </a:r>
          </a:p>
          <a:p>
            <a:pPr marL="1028700" lvl="2" indent="0">
              <a:buNone/>
            </a:pPr>
            <a:r>
              <a:rPr lang="en-IN" sz="1600" dirty="0">
                <a:solidFill>
                  <a:schemeClr val="tx1"/>
                </a:solidFill>
              </a:rPr>
              <a:t>   </a:t>
            </a:r>
          </a:p>
          <a:p>
            <a:pPr marL="1028700" lvl="2" indent="0">
              <a:buNone/>
            </a:pPr>
            <a:r>
              <a:rPr lang="en-IN" sz="1600" dirty="0">
                <a:solidFill>
                  <a:schemeClr val="tx1"/>
                </a:solidFill>
              </a:rPr>
              <a:t>   //iterate using </a:t>
            </a:r>
            <a:r>
              <a:rPr lang="en-IN" sz="1600" dirty="0" err="1">
                <a:solidFill>
                  <a:schemeClr val="tx1"/>
                </a:solidFill>
              </a:rPr>
              <a:t>for..of</a:t>
            </a:r>
            <a:endParaRPr lang="en-IN" sz="1600" dirty="0">
              <a:solidFill>
                <a:schemeClr val="tx1"/>
              </a:solidFill>
            </a:endParaRPr>
          </a:p>
          <a:p>
            <a:pPr marL="1028700" lvl="2" indent="0">
              <a:buNone/>
            </a:pPr>
            <a:r>
              <a:rPr lang="en-IN" sz="1600" dirty="0">
                <a:solidFill>
                  <a:schemeClr val="tx1"/>
                </a:solidFill>
              </a:rPr>
              <a:t>   for(let n of names){</a:t>
            </a:r>
          </a:p>
          <a:p>
            <a:pPr marL="1028700" lvl="2" indent="0">
              <a:buNone/>
            </a:pPr>
            <a:r>
              <a:rPr lang="en-IN" sz="1600" dirty="0">
                <a:solidFill>
                  <a:schemeClr val="tx1"/>
                </a:solidFill>
              </a:rPr>
              <a:t>      console.log(n)</a:t>
            </a:r>
          </a:p>
          <a:p>
            <a:pPr marL="1028700" lvl="2" indent="0">
              <a:buNone/>
            </a:pPr>
            <a:r>
              <a:rPr lang="en-IN" sz="1600" dirty="0">
                <a:solidFill>
                  <a:schemeClr val="tx1"/>
                </a:solidFill>
              </a:rPr>
              <a:t>   }</a:t>
            </a:r>
          </a:p>
        </p:txBody>
      </p:sp>
    </p:spTree>
    <p:extLst>
      <p:ext uri="{BB962C8B-B14F-4D97-AF65-F5344CB8AC3E}">
        <p14:creationId xmlns:p14="http://schemas.microsoft.com/office/powerpoint/2010/main" val="2513086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44CB3-3198-4A0A-E18E-60ED6908BA61}"/>
              </a:ext>
            </a:extLst>
          </p:cNvPr>
          <p:cNvSpPr>
            <a:spLocks noGrp="1"/>
          </p:cNvSpPr>
          <p:nvPr>
            <p:ph type="title"/>
          </p:nvPr>
        </p:nvSpPr>
        <p:spPr/>
        <p:txBody>
          <a:bodyPr>
            <a:normAutofit fontScale="90000"/>
          </a:bodyPr>
          <a:lstStyle/>
          <a:p>
            <a:r>
              <a:rPr lang="en-IN" dirty="0"/>
              <a:t>Set Operations</a:t>
            </a:r>
          </a:p>
        </p:txBody>
      </p:sp>
      <p:sp>
        <p:nvSpPr>
          <p:cNvPr id="3" name="Text Placeholder 2">
            <a:extLst>
              <a:ext uri="{FF2B5EF4-FFF2-40B4-BE49-F238E27FC236}">
                <a16:creationId xmlns:a16="http://schemas.microsoft.com/office/drawing/2014/main" id="{F2769E99-8228-256D-C995-9D17C016CF90}"/>
              </a:ext>
            </a:extLst>
          </p:cNvPr>
          <p:cNvSpPr>
            <a:spLocks noGrp="1"/>
          </p:cNvSpPr>
          <p:nvPr>
            <p:ph type="body" idx="1"/>
          </p:nvPr>
        </p:nvSpPr>
        <p:spPr/>
        <p:txBody>
          <a:bodyPr/>
          <a:lstStyle/>
          <a:p>
            <a:pPr marL="114300" indent="0">
              <a:buNone/>
            </a:pPr>
            <a:r>
              <a:rPr lang="en-US" dirty="0"/>
              <a:t>1. add(element)</a:t>
            </a:r>
          </a:p>
          <a:p>
            <a:pPr marL="114300" indent="0">
              <a:buNone/>
            </a:pPr>
            <a:r>
              <a:rPr lang="en-US" dirty="0"/>
              <a:t>Adds an element to the Set</a:t>
            </a:r>
          </a:p>
          <a:p>
            <a:pPr marL="114300" indent="0">
              <a:buNone/>
            </a:pPr>
            <a:endParaRPr lang="en-US" dirty="0"/>
          </a:p>
          <a:p>
            <a:pPr marL="114300" indent="0">
              <a:buNone/>
            </a:pPr>
            <a:r>
              <a:rPr lang="en-US" dirty="0"/>
              <a:t>2. has(element)</a:t>
            </a:r>
          </a:p>
          <a:p>
            <a:pPr marL="114300" indent="0">
              <a:buNone/>
            </a:pPr>
            <a:r>
              <a:rPr lang="en-US" dirty="0"/>
              <a:t>Returns true if element found; else returns false</a:t>
            </a:r>
          </a:p>
          <a:p>
            <a:pPr marL="114300" indent="0">
              <a:buNone/>
            </a:pPr>
            <a:endParaRPr lang="en-US" dirty="0"/>
          </a:p>
          <a:p>
            <a:pPr marL="114300" indent="0">
              <a:buNone/>
            </a:pPr>
            <a:r>
              <a:rPr lang="en-US" dirty="0"/>
              <a:t>3. delete(element)</a:t>
            </a:r>
          </a:p>
          <a:p>
            <a:pPr marL="114300" indent="0">
              <a:buNone/>
            </a:pPr>
            <a:r>
              <a:rPr lang="en-US" dirty="0"/>
              <a:t>Delete specific element from the Set</a:t>
            </a:r>
          </a:p>
          <a:p>
            <a:pPr marL="114300" indent="0">
              <a:buNone/>
            </a:pPr>
            <a:endParaRPr lang="en-US" dirty="0"/>
          </a:p>
          <a:p>
            <a:pPr marL="114300" indent="0">
              <a:buNone/>
            </a:pPr>
            <a:r>
              <a:rPr lang="en-US" dirty="0"/>
              <a:t>4. clear()</a:t>
            </a:r>
          </a:p>
          <a:p>
            <a:pPr marL="114300" indent="0">
              <a:buNone/>
            </a:pPr>
            <a:r>
              <a:rPr lang="en-US" dirty="0"/>
              <a:t>Clears all elements from the Set</a:t>
            </a:r>
            <a:endParaRPr lang="en-IN" dirty="0"/>
          </a:p>
        </p:txBody>
      </p:sp>
    </p:spTree>
    <p:extLst>
      <p:ext uri="{BB962C8B-B14F-4D97-AF65-F5344CB8AC3E}">
        <p14:creationId xmlns:p14="http://schemas.microsoft.com/office/powerpoint/2010/main" val="5481949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1277-D9C7-452D-5D11-361AAF719465}"/>
              </a:ext>
            </a:extLst>
          </p:cNvPr>
          <p:cNvSpPr>
            <a:spLocks noGrp="1"/>
          </p:cNvSpPr>
          <p:nvPr>
            <p:ph type="title"/>
          </p:nvPr>
        </p:nvSpPr>
        <p:spPr/>
        <p:txBody>
          <a:bodyPr>
            <a:normAutofit fontScale="90000"/>
          </a:bodyPr>
          <a:lstStyle/>
          <a:p>
            <a:r>
              <a:rPr lang="en-IN" dirty="0" err="1"/>
              <a:t>WeakSet</a:t>
            </a:r>
            <a:endParaRPr lang="en-IN" dirty="0"/>
          </a:p>
        </p:txBody>
      </p:sp>
      <p:sp>
        <p:nvSpPr>
          <p:cNvPr id="3" name="Text Placeholder 2">
            <a:extLst>
              <a:ext uri="{FF2B5EF4-FFF2-40B4-BE49-F238E27FC236}">
                <a16:creationId xmlns:a16="http://schemas.microsoft.com/office/drawing/2014/main" id="{D6F7C616-18AC-D5B2-1EE9-D932C5C2BFAE}"/>
              </a:ext>
            </a:extLst>
          </p:cNvPr>
          <p:cNvSpPr>
            <a:spLocks noGrp="1"/>
          </p:cNvSpPr>
          <p:nvPr>
            <p:ph type="body" idx="1"/>
          </p:nvPr>
        </p:nvSpPr>
        <p:spPr/>
        <p:txBody>
          <a:bodyPr/>
          <a:lstStyle/>
          <a:p>
            <a:r>
              <a:rPr lang="en-US" dirty="0"/>
              <a:t>A </a:t>
            </a:r>
            <a:r>
              <a:rPr lang="en-US" dirty="0" err="1"/>
              <a:t>Weakset</a:t>
            </a:r>
            <a:r>
              <a:rPr lang="en-US" dirty="0"/>
              <a:t> holds objects weakly, that means object stored in a </a:t>
            </a:r>
            <a:r>
              <a:rPr lang="en-US" dirty="0" err="1"/>
              <a:t>WeakSet</a:t>
            </a:r>
            <a:r>
              <a:rPr lang="en-US" dirty="0"/>
              <a:t> are subject to garbage collection, if they are not referenced. </a:t>
            </a:r>
            <a:r>
              <a:rPr lang="en-US" dirty="0" err="1"/>
              <a:t>WeakSets</a:t>
            </a:r>
            <a:r>
              <a:rPr lang="en-US" dirty="0"/>
              <a:t> are </a:t>
            </a:r>
            <a:r>
              <a:rPr lang="en-US" b="1" dirty="0"/>
              <a:t>not </a:t>
            </a:r>
            <a:r>
              <a:rPr lang="en-US" b="1" dirty="0" err="1"/>
              <a:t>iterable</a:t>
            </a:r>
            <a:r>
              <a:rPr lang="en-US" dirty="0"/>
              <a:t> and </a:t>
            </a:r>
            <a:r>
              <a:rPr lang="en-US" b="1" dirty="0"/>
              <a:t>do not </a:t>
            </a:r>
            <a:r>
              <a:rPr lang="en-US" dirty="0"/>
              <a:t>have the </a:t>
            </a:r>
            <a:r>
              <a:rPr lang="en-US" b="1" dirty="0"/>
              <a:t>get</a:t>
            </a:r>
            <a:r>
              <a:rPr lang="en-US" dirty="0"/>
              <a:t> method.</a:t>
            </a:r>
            <a:endParaRPr lang="en-IN" dirty="0"/>
          </a:p>
        </p:txBody>
      </p:sp>
    </p:spTree>
    <p:extLst>
      <p:ext uri="{BB962C8B-B14F-4D97-AF65-F5344CB8AC3E}">
        <p14:creationId xmlns:p14="http://schemas.microsoft.com/office/powerpoint/2010/main" val="11296451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2F422-5B73-E32C-5EA5-1B823D993542}"/>
              </a:ext>
            </a:extLst>
          </p:cNvPr>
          <p:cNvSpPr>
            <a:spLocks noGrp="1"/>
          </p:cNvSpPr>
          <p:nvPr>
            <p:ph type="title"/>
          </p:nvPr>
        </p:nvSpPr>
        <p:spPr/>
        <p:txBody>
          <a:bodyPr>
            <a:normAutofit fontScale="90000"/>
          </a:bodyPr>
          <a:lstStyle/>
          <a:p>
            <a:r>
              <a:rPr lang="en-IN" dirty="0" err="1"/>
              <a:t>WeakSet</a:t>
            </a:r>
            <a:endParaRPr lang="en-IN" dirty="0"/>
          </a:p>
        </p:txBody>
      </p:sp>
      <p:sp>
        <p:nvSpPr>
          <p:cNvPr id="3" name="Text Placeholder 2">
            <a:extLst>
              <a:ext uri="{FF2B5EF4-FFF2-40B4-BE49-F238E27FC236}">
                <a16:creationId xmlns:a16="http://schemas.microsoft.com/office/drawing/2014/main" id="{CB6A7C34-8775-D592-AD51-8F2914A5F767}"/>
              </a:ext>
            </a:extLst>
          </p:cNvPr>
          <p:cNvSpPr>
            <a:spLocks noGrp="1"/>
          </p:cNvSpPr>
          <p:nvPr>
            <p:ph type="body" idx="1"/>
          </p:nvPr>
        </p:nvSpPr>
        <p:spPr/>
        <p:txBody>
          <a:bodyPr>
            <a:normAutofit/>
          </a:bodyPr>
          <a:lstStyle/>
          <a:p>
            <a:r>
              <a:rPr lang="en-IN" dirty="0"/>
              <a:t>Example :-</a:t>
            </a:r>
          </a:p>
          <a:p>
            <a:pPr marL="596900" lvl="1" indent="0">
              <a:buNone/>
            </a:pPr>
            <a:r>
              <a:rPr lang="en-IN" dirty="0">
                <a:solidFill>
                  <a:schemeClr val="tx1"/>
                </a:solidFill>
              </a:rPr>
              <a:t> let e1 = {</a:t>
            </a:r>
            <a:r>
              <a:rPr lang="en-IN" dirty="0" err="1">
                <a:solidFill>
                  <a:schemeClr val="tx1"/>
                </a:solidFill>
              </a:rPr>
              <a:t>ename</a:t>
            </a:r>
            <a:r>
              <a:rPr lang="en-IN" dirty="0">
                <a:solidFill>
                  <a:schemeClr val="tx1"/>
                </a:solidFill>
              </a:rPr>
              <a:t>:'A'}</a:t>
            </a:r>
          </a:p>
          <a:p>
            <a:pPr marL="596900" lvl="1" indent="0">
              <a:buNone/>
            </a:pPr>
            <a:r>
              <a:rPr lang="en-IN" dirty="0">
                <a:solidFill>
                  <a:schemeClr val="tx1"/>
                </a:solidFill>
              </a:rPr>
              <a:t>   let e2 ={</a:t>
            </a:r>
            <a:r>
              <a:rPr lang="en-IN" dirty="0" err="1">
                <a:solidFill>
                  <a:schemeClr val="tx1"/>
                </a:solidFill>
              </a:rPr>
              <a:t>ename</a:t>
            </a:r>
            <a:r>
              <a:rPr lang="en-IN" dirty="0">
                <a:solidFill>
                  <a:schemeClr val="tx1"/>
                </a:solidFill>
              </a:rPr>
              <a:t>:'B'}</a:t>
            </a:r>
          </a:p>
          <a:p>
            <a:pPr marL="596900" lvl="1" indent="0">
              <a:buNone/>
            </a:pPr>
            <a:r>
              <a:rPr lang="en-IN" dirty="0">
                <a:solidFill>
                  <a:schemeClr val="tx1"/>
                </a:solidFill>
              </a:rPr>
              <a:t>   let e3 ={</a:t>
            </a:r>
            <a:r>
              <a:rPr lang="en-IN" dirty="0" err="1">
                <a:solidFill>
                  <a:schemeClr val="tx1"/>
                </a:solidFill>
              </a:rPr>
              <a:t>ename</a:t>
            </a:r>
            <a:r>
              <a:rPr lang="en-IN" dirty="0">
                <a:solidFill>
                  <a:schemeClr val="tx1"/>
                </a:solidFill>
              </a:rPr>
              <a:t>:'C'}</a:t>
            </a:r>
          </a:p>
          <a:p>
            <a:pPr marL="596900" lvl="1" indent="0">
              <a:buNone/>
            </a:pPr>
            <a:endParaRPr lang="en-IN" dirty="0">
              <a:solidFill>
                <a:schemeClr val="tx1"/>
              </a:solidFill>
            </a:endParaRPr>
          </a:p>
          <a:p>
            <a:pPr marL="596900" lvl="1" indent="0">
              <a:buNone/>
            </a:pPr>
            <a:r>
              <a:rPr lang="en-IN" dirty="0">
                <a:solidFill>
                  <a:schemeClr val="tx1"/>
                </a:solidFill>
              </a:rPr>
              <a:t>   let emps = new </a:t>
            </a:r>
            <a:r>
              <a:rPr lang="en-IN" dirty="0" err="1">
                <a:solidFill>
                  <a:schemeClr val="tx1"/>
                </a:solidFill>
              </a:rPr>
              <a:t>WeakSet</a:t>
            </a:r>
            <a:r>
              <a:rPr lang="en-IN" dirty="0">
                <a:solidFill>
                  <a:schemeClr val="tx1"/>
                </a:solidFill>
              </a:rPr>
              <a:t>();</a:t>
            </a:r>
          </a:p>
          <a:p>
            <a:pPr marL="596900" lvl="1" indent="0">
              <a:buNone/>
            </a:pPr>
            <a:r>
              <a:rPr lang="en-IN" dirty="0">
                <a:solidFill>
                  <a:schemeClr val="tx1"/>
                </a:solidFill>
              </a:rPr>
              <a:t>   </a:t>
            </a:r>
            <a:r>
              <a:rPr lang="en-IN" dirty="0" err="1">
                <a:solidFill>
                  <a:schemeClr val="tx1"/>
                </a:solidFill>
              </a:rPr>
              <a:t>emps.add</a:t>
            </a:r>
            <a:r>
              <a:rPr lang="en-IN" dirty="0">
                <a:solidFill>
                  <a:schemeClr val="tx1"/>
                </a:solidFill>
              </a:rPr>
              <a:t>(e1);</a:t>
            </a:r>
          </a:p>
          <a:p>
            <a:pPr marL="596900" lvl="1" indent="0">
              <a:buNone/>
            </a:pPr>
            <a:r>
              <a:rPr lang="en-IN" dirty="0">
                <a:solidFill>
                  <a:schemeClr val="tx1"/>
                </a:solidFill>
              </a:rPr>
              <a:t>   </a:t>
            </a:r>
            <a:r>
              <a:rPr lang="en-IN" dirty="0" err="1">
                <a:solidFill>
                  <a:schemeClr val="tx1"/>
                </a:solidFill>
              </a:rPr>
              <a:t>emps.add</a:t>
            </a:r>
            <a:r>
              <a:rPr lang="en-IN" dirty="0">
                <a:solidFill>
                  <a:schemeClr val="tx1"/>
                </a:solidFill>
              </a:rPr>
              <a:t>(e2)</a:t>
            </a:r>
          </a:p>
          <a:p>
            <a:pPr marL="596900" lvl="1" indent="0">
              <a:buNone/>
            </a:pPr>
            <a:r>
              <a:rPr lang="en-IN" dirty="0">
                <a:solidFill>
                  <a:schemeClr val="tx1"/>
                </a:solidFill>
              </a:rPr>
              <a:t>   .add(e3);</a:t>
            </a:r>
          </a:p>
          <a:p>
            <a:pPr marL="596900" lvl="1" indent="0">
              <a:buNone/>
            </a:pPr>
            <a:endParaRPr lang="en-IN" dirty="0">
              <a:solidFill>
                <a:schemeClr val="tx1"/>
              </a:solidFill>
            </a:endParaRPr>
          </a:p>
          <a:p>
            <a:pPr marL="596900" lvl="1" indent="0">
              <a:buNone/>
            </a:pPr>
            <a:r>
              <a:rPr lang="en-IN" dirty="0">
                <a:solidFill>
                  <a:schemeClr val="tx1"/>
                </a:solidFill>
              </a:rPr>
              <a:t>   console.log(emps)</a:t>
            </a:r>
          </a:p>
          <a:p>
            <a:pPr marL="596900" lvl="1" indent="0">
              <a:buNone/>
            </a:pPr>
            <a:r>
              <a:rPr lang="en-IN" dirty="0">
                <a:solidFill>
                  <a:schemeClr val="tx1"/>
                </a:solidFill>
              </a:rPr>
              <a:t>   console.log(</a:t>
            </a:r>
            <a:r>
              <a:rPr lang="en-IN" dirty="0" err="1">
                <a:solidFill>
                  <a:schemeClr val="tx1"/>
                </a:solidFill>
              </a:rPr>
              <a:t>emps.has</a:t>
            </a:r>
            <a:r>
              <a:rPr lang="en-IN" dirty="0">
                <a:solidFill>
                  <a:schemeClr val="tx1"/>
                </a:solidFill>
              </a:rPr>
              <a:t>(e1))</a:t>
            </a:r>
          </a:p>
          <a:p>
            <a:pPr marL="596900" lvl="1" indent="0">
              <a:buNone/>
            </a:pPr>
            <a:r>
              <a:rPr lang="en-IN" dirty="0">
                <a:solidFill>
                  <a:schemeClr val="tx1"/>
                </a:solidFill>
              </a:rPr>
              <a:t>   </a:t>
            </a:r>
            <a:r>
              <a:rPr lang="en-IN" dirty="0" err="1">
                <a:solidFill>
                  <a:schemeClr val="tx1"/>
                </a:solidFill>
              </a:rPr>
              <a:t>emps.delete</a:t>
            </a:r>
            <a:r>
              <a:rPr lang="en-IN" dirty="0">
                <a:solidFill>
                  <a:schemeClr val="tx1"/>
                </a:solidFill>
              </a:rPr>
              <a:t>(e1);</a:t>
            </a:r>
          </a:p>
          <a:p>
            <a:pPr marL="596900" lvl="1" indent="0">
              <a:buNone/>
            </a:pPr>
            <a:r>
              <a:rPr lang="en-IN" dirty="0">
                <a:solidFill>
                  <a:schemeClr val="tx1"/>
                </a:solidFill>
              </a:rPr>
              <a:t>   console.log(emps)</a:t>
            </a:r>
          </a:p>
        </p:txBody>
      </p:sp>
    </p:spTree>
    <p:extLst>
      <p:ext uri="{BB962C8B-B14F-4D97-AF65-F5344CB8AC3E}">
        <p14:creationId xmlns:p14="http://schemas.microsoft.com/office/powerpoint/2010/main" val="4409646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48062-8997-DE49-8405-1F9B383D73BB}"/>
              </a:ext>
            </a:extLst>
          </p:cNvPr>
          <p:cNvSpPr>
            <a:spLocks noGrp="1"/>
          </p:cNvSpPr>
          <p:nvPr>
            <p:ph type="title"/>
          </p:nvPr>
        </p:nvSpPr>
        <p:spPr/>
        <p:txBody>
          <a:bodyPr>
            <a:normAutofit fontScale="90000"/>
          </a:bodyPr>
          <a:lstStyle/>
          <a:p>
            <a:r>
              <a:rPr lang="en-IN" dirty="0"/>
              <a:t>Symbol</a:t>
            </a:r>
          </a:p>
        </p:txBody>
      </p:sp>
      <p:sp>
        <p:nvSpPr>
          <p:cNvPr id="3" name="Text Placeholder 2">
            <a:extLst>
              <a:ext uri="{FF2B5EF4-FFF2-40B4-BE49-F238E27FC236}">
                <a16:creationId xmlns:a16="http://schemas.microsoft.com/office/drawing/2014/main" id="{E01B506F-AB6B-8121-027F-778D3926E4C7}"/>
              </a:ext>
            </a:extLst>
          </p:cNvPr>
          <p:cNvSpPr>
            <a:spLocks noGrp="1"/>
          </p:cNvSpPr>
          <p:nvPr>
            <p:ph type="body" idx="1"/>
          </p:nvPr>
        </p:nvSpPr>
        <p:spPr/>
        <p:txBody>
          <a:bodyPr/>
          <a:lstStyle/>
          <a:p>
            <a:r>
              <a:rPr lang="en-US" dirty="0"/>
              <a:t>ES6 introduces a </a:t>
            </a:r>
            <a:r>
              <a:rPr lang="en-US" b="1" dirty="0"/>
              <a:t>new primitive type </a:t>
            </a:r>
            <a:r>
              <a:rPr lang="en-US" dirty="0"/>
              <a:t>called Symbol. They are helpful to implement </a:t>
            </a:r>
            <a:r>
              <a:rPr lang="en-US" b="1" dirty="0"/>
              <a:t>metaprogramming</a:t>
            </a:r>
            <a:r>
              <a:rPr lang="en-US" dirty="0"/>
              <a:t> in JavaScript programs.</a:t>
            </a:r>
          </a:p>
          <a:p>
            <a:endParaRPr lang="en-US" dirty="0"/>
          </a:p>
          <a:p>
            <a:r>
              <a:rPr lang="en-US" dirty="0">
                <a:solidFill>
                  <a:schemeClr val="tx1"/>
                </a:solidFill>
              </a:rPr>
              <a:t>Syntax</a:t>
            </a:r>
          </a:p>
          <a:p>
            <a:pPr marL="571500" lvl="1" indent="0">
              <a:buNone/>
            </a:pPr>
            <a:r>
              <a:rPr lang="en-US" sz="1800" dirty="0">
                <a:solidFill>
                  <a:schemeClr val="tx1"/>
                </a:solidFill>
              </a:rPr>
              <a:t>const </a:t>
            </a:r>
            <a:r>
              <a:rPr lang="en-US" sz="1800" dirty="0" err="1">
                <a:solidFill>
                  <a:schemeClr val="tx1"/>
                </a:solidFill>
              </a:rPr>
              <a:t>mySymbol</a:t>
            </a:r>
            <a:r>
              <a:rPr lang="en-US" sz="1800" dirty="0">
                <a:solidFill>
                  <a:schemeClr val="tx1"/>
                </a:solidFill>
              </a:rPr>
              <a:t> = Symbol()</a:t>
            </a:r>
          </a:p>
          <a:p>
            <a:pPr marL="571500" lvl="1" indent="0">
              <a:buNone/>
            </a:pPr>
            <a:r>
              <a:rPr lang="en-US" sz="1800" dirty="0">
                <a:solidFill>
                  <a:schemeClr val="tx1"/>
                </a:solidFill>
              </a:rPr>
              <a:t>const </a:t>
            </a:r>
            <a:r>
              <a:rPr lang="en-US" sz="1800" dirty="0" err="1">
                <a:solidFill>
                  <a:schemeClr val="tx1"/>
                </a:solidFill>
              </a:rPr>
              <a:t>mySymbol</a:t>
            </a:r>
            <a:r>
              <a:rPr lang="en-US" sz="1800" dirty="0">
                <a:solidFill>
                  <a:schemeClr val="tx1"/>
                </a:solidFill>
              </a:rPr>
              <a:t> = Symbol(</a:t>
            </a:r>
            <a:r>
              <a:rPr lang="en-US" sz="1800" dirty="0" err="1">
                <a:solidFill>
                  <a:schemeClr val="tx1"/>
                </a:solidFill>
              </a:rPr>
              <a:t>stringDescription</a:t>
            </a:r>
            <a:r>
              <a:rPr lang="en-US" sz="1800" dirty="0">
                <a:solidFill>
                  <a:schemeClr val="tx1"/>
                </a:solidFill>
              </a:rPr>
              <a:t>)</a:t>
            </a:r>
          </a:p>
          <a:p>
            <a:pPr marL="571500" lvl="1" indent="0">
              <a:buNone/>
            </a:pPr>
            <a:endParaRPr lang="en-US" sz="1800" dirty="0">
              <a:solidFill>
                <a:schemeClr val="tx1"/>
              </a:solidFill>
            </a:endParaRPr>
          </a:p>
          <a:p>
            <a:pPr marL="571500" lvl="1" indent="0">
              <a:buNone/>
            </a:pPr>
            <a:r>
              <a:rPr lang="en-US" sz="1800" dirty="0">
                <a:solidFill>
                  <a:schemeClr val="tx1"/>
                </a:solidFill>
              </a:rPr>
              <a:t>A symbol is just a </a:t>
            </a:r>
            <a:r>
              <a:rPr lang="en-US" sz="1800" b="1" dirty="0">
                <a:solidFill>
                  <a:schemeClr val="tx1"/>
                </a:solidFill>
              </a:rPr>
              <a:t>piece of memory </a:t>
            </a:r>
            <a:r>
              <a:rPr lang="en-US" sz="1800" dirty="0">
                <a:solidFill>
                  <a:schemeClr val="tx1"/>
                </a:solidFill>
              </a:rPr>
              <a:t>in which you can store some data. Each symbol will point to a different memory location. </a:t>
            </a:r>
            <a:r>
              <a:rPr lang="en-US" sz="1800" b="1" dirty="0">
                <a:solidFill>
                  <a:schemeClr val="tx1"/>
                </a:solidFill>
              </a:rPr>
              <a:t>Values</a:t>
            </a:r>
            <a:r>
              <a:rPr lang="en-US" sz="1800" dirty="0">
                <a:solidFill>
                  <a:schemeClr val="tx1"/>
                </a:solidFill>
              </a:rPr>
              <a:t> returned by a Symbol() constructor are </a:t>
            </a:r>
            <a:r>
              <a:rPr lang="en-US" sz="1800" b="1" dirty="0">
                <a:solidFill>
                  <a:schemeClr val="tx1"/>
                </a:solidFill>
              </a:rPr>
              <a:t>unique</a:t>
            </a:r>
            <a:r>
              <a:rPr lang="en-US" sz="1800" dirty="0">
                <a:solidFill>
                  <a:schemeClr val="tx1"/>
                </a:solidFill>
              </a:rPr>
              <a:t> and </a:t>
            </a:r>
            <a:r>
              <a:rPr lang="en-US" sz="1800" b="1" dirty="0">
                <a:solidFill>
                  <a:schemeClr val="tx1"/>
                </a:solidFill>
              </a:rPr>
              <a:t>immutable</a:t>
            </a:r>
            <a:r>
              <a:rPr lang="en-US" sz="1800" dirty="0">
                <a:solidFill>
                  <a:schemeClr val="tx1"/>
                </a:solidFill>
              </a:rPr>
              <a:t>.</a:t>
            </a:r>
            <a:endParaRPr lang="en-IN" sz="1800" dirty="0">
              <a:solidFill>
                <a:schemeClr val="tx1"/>
              </a:solidFill>
            </a:endParaRPr>
          </a:p>
        </p:txBody>
      </p:sp>
    </p:spTree>
    <p:extLst>
      <p:ext uri="{BB962C8B-B14F-4D97-AF65-F5344CB8AC3E}">
        <p14:creationId xmlns:p14="http://schemas.microsoft.com/office/powerpoint/2010/main" val="773885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489D-E095-811F-B829-40E134622776}"/>
              </a:ext>
            </a:extLst>
          </p:cNvPr>
          <p:cNvSpPr>
            <a:spLocks noGrp="1"/>
          </p:cNvSpPr>
          <p:nvPr>
            <p:ph type="title"/>
          </p:nvPr>
        </p:nvSpPr>
        <p:spPr/>
        <p:txBody>
          <a:bodyPr>
            <a:normAutofit fontScale="90000"/>
          </a:bodyPr>
          <a:lstStyle/>
          <a:p>
            <a:r>
              <a:rPr lang="en-IN" dirty="0"/>
              <a:t>Scope</a:t>
            </a:r>
          </a:p>
        </p:txBody>
      </p:sp>
      <p:sp>
        <p:nvSpPr>
          <p:cNvPr id="3" name="Text Placeholder 2">
            <a:extLst>
              <a:ext uri="{FF2B5EF4-FFF2-40B4-BE49-F238E27FC236}">
                <a16:creationId xmlns:a16="http://schemas.microsoft.com/office/drawing/2014/main" id="{52DD53C3-388D-AFE7-AB4F-3E6D0868CD04}"/>
              </a:ext>
            </a:extLst>
          </p:cNvPr>
          <p:cNvSpPr>
            <a:spLocks noGrp="1"/>
          </p:cNvSpPr>
          <p:nvPr>
            <p:ph type="body" idx="1"/>
          </p:nvPr>
        </p:nvSpPr>
        <p:spPr/>
        <p:txBody>
          <a:bodyPr>
            <a:normAutofit/>
          </a:bodyPr>
          <a:lstStyle/>
          <a:p>
            <a:r>
              <a:rPr lang="en-US" b="0" i="0" dirty="0">
                <a:solidFill>
                  <a:srgbClr val="1B1B1B"/>
                </a:solidFill>
                <a:effectLst/>
                <a:latin typeface="Inter"/>
              </a:rPr>
              <a:t>The </a:t>
            </a:r>
            <a:r>
              <a:rPr lang="en-US" b="1" i="0" dirty="0">
                <a:solidFill>
                  <a:srgbClr val="1B1B1B"/>
                </a:solidFill>
                <a:effectLst/>
                <a:latin typeface="Inter"/>
              </a:rPr>
              <a:t>scope</a:t>
            </a:r>
            <a:r>
              <a:rPr lang="en-US" b="0" i="0" dirty="0">
                <a:solidFill>
                  <a:srgbClr val="1B1B1B"/>
                </a:solidFill>
                <a:effectLst/>
                <a:latin typeface="Inter"/>
              </a:rPr>
              <a:t> is the </a:t>
            </a:r>
            <a:r>
              <a:rPr lang="en-US" b="1" i="0" dirty="0">
                <a:solidFill>
                  <a:srgbClr val="1B1B1B"/>
                </a:solidFill>
                <a:effectLst/>
                <a:latin typeface="Inter"/>
              </a:rPr>
              <a:t>current context of execution </a:t>
            </a:r>
            <a:r>
              <a:rPr lang="en-US" b="0" i="0" dirty="0">
                <a:solidFill>
                  <a:srgbClr val="1B1B1B"/>
                </a:solidFill>
                <a:effectLst/>
                <a:latin typeface="Inter"/>
              </a:rPr>
              <a:t>in which </a:t>
            </a:r>
            <a:r>
              <a:rPr lang="en-US" b="0" i="0" dirty="0">
                <a:effectLst/>
                <a:latin typeface="Inter"/>
              </a:rPr>
              <a:t>values</a:t>
            </a:r>
            <a:r>
              <a:rPr lang="en-US" b="0" i="0" dirty="0">
                <a:solidFill>
                  <a:srgbClr val="1B1B1B"/>
                </a:solidFill>
                <a:effectLst/>
                <a:latin typeface="Inter"/>
              </a:rPr>
              <a:t> and expressions are "visible" or can be referenced. If a </a:t>
            </a:r>
            <a:r>
              <a:rPr lang="en-US" b="0" i="0" dirty="0">
                <a:effectLst/>
                <a:latin typeface="Inter"/>
              </a:rPr>
              <a:t>variable</a:t>
            </a:r>
            <a:r>
              <a:rPr lang="en-US" b="0" i="0" dirty="0">
                <a:solidFill>
                  <a:srgbClr val="1B1B1B"/>
                </a:solidFill>
                <a:effectLst/>
                <a:latin typeface="Inter"/>
              </a:rPr>
              <a:t> or expression is not in the current scope, it will not be available for use. Scopes can also be layered in a hierarchy, so that child scopes have access to parent scopes, but not vice versa.</a:t>
            </a:r>
          </a:p>
          <a:p>
            <a:endParaRPr lang="en-US" b="0" i="0" dirty="0">
              <a:solidFill>
                <a:srgbClr val="1B1B1B"/>
              </a:solidFill>
              <a:effectLst/>
              <a:latin typeface="Inter"/>
            </a:endParaRPr>
          </a:p>
          <a:p>
            <a:r>
              <a:rPr lang="en-US" dirty="0">
                <a:solidFill>
                  <a:srgbClr val="1B1B1B"/>
                </a:solidFill>
                <a:latin typeface="Inter"/>
              </a:rPr>
              <a:t>JavaScript has the following type of scopes : -</a:t>
            </a:r>
          </a:p>
          <a:p>
            <a:pPr algn="l">
              <a:buFont typeface="Arial" panose="020B0604020202020204" pitchFamily="34" charset="0"/>
              <a:buChar char="•"/>
            </a:pPr>
            <a:r>
              <a:rPr lang="en-US" b="0" i="0" dirty="0">
                <a:solidFill>
                  <a:srgbClr val="1B1B1B"/>
                </a:solidFill>
                <a:effectLst/>
                <a:latin typeface="Inter"/>
              </a:rPr>
              <a:t>Global scope: The default scope for all code running in script mode.</a:t>
            </a:r>
          </a:p>
          <a:p>
            <a:pPr algn="l">
              <a:buFont typeface="Arial" panose="020B0604020202020204" pitchFamily="34" charset="0"/>
              <a:buChar char="•"/>
            </a:pPr>
            <a:r>
              <a:rPr lang="en-US" b="0" i="0" dirty="0">
                <a:solidFill>
                  <a:srgbClr val="1B1B1B"/>
                </a:solidFill>
                <a:effectLst/>
                <a:latin typeface="Inter"/>
              </a:rPr>
              <a:t>Block scope: The scope for code running in module mode.</a:t>
            </a:r>
          </a:p>
          <a:p>
            <a:pPr algn="l">
              <a:buFont typeface="Arial" panose="020B0604020202020204" pitchFamily="34" charset="0"/>
              <a:buChar char="•"/>
            </a:pPr>
            <a:r>
              <a:rPr lang="en-US" b="0" i="0" dirty="0">
                <a:solidFill>
                  <a:srgbClr val="1B1B1B"/>
                </a:solidFill>
                <a:effectLst/>
                <a:latin typeface="Inter"/>
              </a:rPr>
              <a:t>Function scope: The scope created with a function.</a:t>
            </a:r>
          </a:p>
          <a:p>
            <a:endParaRPr lang="en-IN" dirty="0"/>
          </a:p>
        </p:txBody>
      </p:sp>
    </p:spTree>
    <p:extLst>
      <p:ext uri="{BB962C8B-B14F-4D97-AF65-F5344CB8AC3E}">
        <p14:creationId xmlns:p14="http://schemas.microsoft.com/office/powerpoint/2010/main" val="39068148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6F11-9B3B-7956-0054-711B547CD1AB}"/>
              </a:ext>
            </a:extLst>
          </p:cNvPr>
          <p:cNvSpPr>
            <a:spLocks noGrp="1"/>
          </p:cNvSpPr>
          <p:nvPr>
            <p:ph type="title"/>
          </p:nvPr>
        </p:nvSpPr>
        <p:spPr/>
        <p:txBody>
          <a:bodyPr>
            <a:normAutofit fontScale="90000"/>
          </a:bodyPr>
          <a:lstStyle/>
          <a:p>
            <a:r>
              <a:rPr lang="en-IN" dirty="0"/>
              <a:t>Symbol</a:t>
            </a:r>
          </a:p>
        </p:txBody>
      </p:sp>
      <p:sp>
        <p:nvSpPr>
          <p:cNvPr id="3" name="Text Placeholder 2">
            <a:extLst>
              <a:ext uri="{FF2B5EF4-FFF2-40B4-BE49-F238E27FC236}">
                <a16:creationId xmlns:a16="http://schemas.microsoft.com/office/drawing/2014/main" id="{F80CAF07-161C-D653-2C65-010DBA8F7ABC}"/>
              </a:ext>
            </a:extLst>
          </p:cNvPr>
          <p:cNvSpPr>
            <a:spLocks noGrp="1"/>
          </p:cNvSpPr>
          <p:nvPr>
            <p:ph type="body" idx="1"/>
          </p:nvPr>
        </p:nvSpPr>
        <p:spPr/>
        <p:txBody>
          <a:bodyPr/>
          <a:lstStyle/>
          <a:p>
            <a:r>
              <a:rPr lang="en-IN" dirty="0"/>
              <a:t>Example :-</a:t>
            </a:r>
          </a:p>
          <a:p>
            <a:pPr marL="1028700" lvl="2" indent="0">
              <a:buNone/>
            </a:pPr>
            <a:r>
              <a:rPr lang="en-IN" sz="1800" dirty="0"/>
              <a:t> const s1 = Symbol();</a:t>
            </a:r>
          </a:p>
          <a:p>
            <a:pPr marL="1028700" lvl="2" indent="0">
              <a:buNone/>
            </a:pPr>
            <a:r>
              <a:rPr lang="en-IN" sz="1800" dirty="0"/>
              <a:t>   const s2 = Symbol();</a:t>
            </a:r>
          </a:p>
          <a:p>
            <a:pPr marL="1028700" lvl="2" indent="0">
              <a:buNone/>
            </a:pPr>
            <a:r>
              <a:rPr lang="en-IN" sz="1800" dirty="0"/>
              <a:t>   console.log(</a:t>
            </a:r>
            <a:r>
              <a:rPr lang="en-IN" sz="1800" dirty="0" err="1"/>
              <a:t>typeof</a:t>
            </a:r>
            <a:r>
              <a:rPr lang="en-IN" sz="1800" dirty="0"/>
              <a:t> s1)</a:t>
            </a:r>
          </a:p>
          <a:p>
            <a:pPr marL="1028700" lvl="2" indent="0">
              <a:buNone/>
            </a:pPr>
            <a:r>
              <a:rPr lang="en-IN" sz="1800" dirty="0"/>
              <a:t>   console.log(s1===s2)</a:t>
            </a:r>
          </a:p>
          <a:p>
            <a:pPr marL="1028700" lvl="2" indent="0">
              <a:buNone/>
            </a:pPr>
            <a:r>
              <a:rPr lang="en-IN" sz="1800" dirty="0"/>
              <a:t>   const s3 = Symbol("hello");//description</a:t>
            </a:r>
          </a:p>
          <a:p>
            <a:pPr marL="1028700" lvl="2" indent="0">
              <a:buNone/>
            </a:pPr>
            <a:r>
              <a:rPr lang="en-IN" sz="1800" dirty="0"/>
              <a:t>   const s4 = Symbol("hello");</a:t>
            </a:r>
          </a:p>
          <a:p>
            <a:pPr marL="1028700" lvl="2" indent="0">
              <a:buNone/>
            </a:pPr>
            <a:r>
              <a:rPr lang="en-IN" sz="1800" dirty="0"/>
              <a:t>   console.log(s3)</a:t>
            </a:r>
          </a:p>
          <a:p>
            <a:pPr marL="1028700" lvl="2" indent="0">
              <a:buNone/>
            </a:pPr>
            <a:r>
              <a:rPr lang="en-IN" sz="1800" dirty="0"/>
              <a:t>   console.log(s4)</a:t>
            </a:r>
          </a:p>
          <a:p>
            <a:pPr marL="1028700" lvl="2" indent="0">
              <a:buNone/>
            </a:pPr>
            <a:r>
              <a:rPr lang="en-IN" sz="1800" dirty="0"/>
              <a:t>   console.log(s3==s4)</a:t>
            </a:r>
          </a:p>
        </p:txBody>
      </p:sp>
    </p:spTree>
    <p:extLst>
      <p:ext uri="{BB962C8B-B14F-4D97-AF65-F5344CB8AC3E}">
        <p14:creationId xmlns:p14="http://schemas.microsoft.com/office/powerpoint/2010/main" val="18316675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3EF8B-1257-A000-461F-77E227144D51}"/>
              </a:ext>
            </a:extLst>
          </p:cNvPr>
          <p:cNvSpPr>
            <a:spLocks noGrp="1"/>
          </p:cNvSpPr>
          <p:nvPr>
            <p:ph type="title"/>
          </p:nvPr>
        </p:nvSpPr>
        <p:spPr/>
        <p:txBody>
          <a:bodyPr>
            <a:normAutofit fontScale="90000"/>
          </a:bodyPr>
          <a:lstStyle/>
          <a:p>
            <a:r>
              <a:rPr lang="en-IN" dirty="0"/>
              <a:t>Promises</a:t>
            </a:r>
          </a:p>
        </p:txBody>
      </p:sp>
      <p:sp>
        <p:nvSpPr>
          <p:cNvPr id="3" name="Text Placeholder 2">
            <a:extLst>
              <a:ext uri="{FF2B5EF4-FFF2-40B4-BE49-F238E27FC236}">
                <a16:creationId xmlns:a16="http://schemas.microsoft.com/office/drawing/2014/main" id="{121E7214-6EF6-D146-0757-8EF3DDE34797}"/>
              </a:ext>
            </a:extLst>
          </p:cNvPr>
          <p:cNvSpPr>
            <a:spLocks noGrp="1"/>
          </p:cNvSpPr>
          <p:nvPr>
            <p:ph type="body" idx="1"/>
          </p:nvPr>
        </p:nvSpPr>
        <p:spPr/>
        <p:txBody>
          <a:bodyPr/>
          <a:lstStyle/>
          <a:p>
            <a:r>
              <a:rPr lang="en-US" dirty="0"/>
              <a:t> p is the </a:t>
            </a:r>
            <a:r>
              <a:rPr lang="en-US" b="1" dirty="0"/>
              <a:t>promise object</a:t>
            </a:r>
            <a:r>
              <a:rPr lang="en-US" dirty="0"/>
              <a:t>, </a:t>
            </a:r>
            <a:r>
              <a:rPr lang="en-US" b="1" dirty="0"/>
              <a:t>resolve</a:t>
            </a:r>
            <a:r>
              <a:rPr lang="en-US" dirty="0"/>
              <a:t> is the function that should be called when the promise executes successfully and </a:t>
            </a:r>
            <a:r>
              <a:rPr lang="en-US" b="1" dirty="0"/>
              <a:t>reject</a:t>
            </a:r>
            <a:r>
              <a:rPr lang="en-US" dirty="0"/>
              <a:t> is the function that should be called when the promise encounters an error.</a:t>
            </a:r>
          </a:p>
          <a:p>
            <a:endParaRPr lang="en-US" dirty="0"/>
          </a:p>
          <a:p>
            <a:r>
              <a:rPr lang="en-US" dirty="0"/>
              <a:t>A </a:t>
            </a:r>
            <a:r>
              <a:rPr lang="en-US" b="1" dirty="0"/>
              <a:t>Promise</a:t>
            </a:r>
            <a:r>
              <a:rPr lang="en-US" dirty="0"/>
              <a:t> is an object representing the eventual completion or failure of an asynchronous operation.</a:t>
            </a:r>
          </a:p>
          <a:p>
            <a:endParaRPr lang="en-IN" dirty="0"/>
          </a:p>
        </p:txBody>
      </p:sp>
    </p:spTree>
    <p:extLst>
      <p:ext uri="{BB962C8B-B14F-4D97-AF65-F5344CB8AC3E}">
        <p14:creationId xmlns:p14="http://schemas.microsoft.com/office/powerpoint/2010/main" val="8182147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CD704-F11F-ACF0-73F3-351F92A16E6F}"/>
              </a:ext>
            </a:extLst>
          </p:cNvPr>
          <p:cNvSpPr>
            <a:spLocks noGrp="1"/>
          </p:cNvSpPr>
          <p:nvPr>
            <p:ph type="title"/>
          </p:nvPr>
        </p:nvSpPr>
        <p:spPr/>
        <p:txBody>
          <a:bodyPr>
            <a:normAutofit fontScale="90000"/>
          </a:bodyPr>
          <a:lstStyle/>
          <a:p>
            <a:r>
              <a:rPr lang="en-IN" dirty="0"/>
              <a:t>Example Promises</a:t>
            </a:r>
          </a:p>
        </p:txBody>
      </p:sp>
      <p:sp>
        <p:nvSpPr>
          <p:cNvPr id="3" name="Text Placeholder 2">
            <a:extLst>
              <a:ext uri="{FF2B5EF4-FFF2-40B4-BE49-F238E27FC236}">
                <a16:creationId xmlns:a16="http://schemas.microsoft.com/office/drawing/2014/main" id="{F174B723-C4A9-7A05-88A4-193FFC5E3E4C}"/>
              </a:ext>
            </a:extLst>
          </p:cNvPr>
          <p:cNvSpPr>
            <a:spLocks noGrp="1"/>
          </p:cNvSpPr>
          <p:nvPr>
            <p:ph type="body" idx="1"/>
          </p:nvPr>
        </p:nvSpPr>
        <p:spPr/>
        <p:txBody>
          <a:bodyPr>
            <a:normAutofit fontScale="92500" lnSpcReduction="20000"/>
          </a:bodyPr>
          <a:lstStyle/>
          <a:p>
            <a:pPr marL="1028700" lvl="2" indent="0">
              <a:buNone/>
            </a:pPr>
            <a:r>
              <a:rPr lang="en-IN" sz="1600" dirty="0" err="1"/>
              <a:t>const</a:t>
            </a:r>
            <a:r>
              <a:rPr lang="en-IN" sz="1600" dirty="0"/>
              <a:t> </a:t>
            </a:r>
            <a:r>
              <a:rPr lang="en-IN" sz="1600" dirty="0" err="1"/>
              <a:t>myPromise</a:t>
            </a:r>
            <a:r>
              <a:rPr lang="en-IN" sz="1600" dirty="0"/>
              <a:t> = new Promise((</a:t>
            </a:r>
            <a:r>
              <a:rPr lang="en-IN" sz="1600" dirty="0" err="1"/>
              <a:t>resolve,reject</a:t>
            </a:r>
            <a:r>
              <a:rPr lang="en-IN" sz="1600" dirty="0"/>
              <a:t>)=&gt;{</a:t>
            </a:r>
          </a:p>
          <a:p>
            <a:pPr marL="1028700" lvl="2" indent="0">
              <a:buNone/>
            </a:pPr>
            <a:r>
              <a:rPr lang="en-IN" sz="1600" dirty="0"/>
              <a:t>    let done = false</a:t>
            </a:r>
          </a:p>
          <a:p>
            <a:pPr marL="1028700" lvl="2" indent="0">
              <a:buNone/>
            </a:pPr>
            <a:r>
              <a:rPr lang="en-IN" sz="1600" dirty="0"/>
              <a:t>    if(done){</a:t>
            </a:r>
          </a:p>
          <a:p>
            <a:pPr marL="1028700" lvl="2" indent="0">
              <a:buNone/>
            </a:pPr>
            <a:r>
              <a:rPr lang="en-IN" sz="1600" dirty="0"/>
              <a:t>        resolve('The work is done!')</a:t>
            </a:r>
          </a:p>
          <a:p>
            <a:pPr marL="1028700" lvl="2" indent="0">
              <a:buNone/>
            </a:pPr>
            <a:r>
              <a:rPr lang="en-IN" sz="1600" dirty="0"/>
              <a:t>    }</a:t>
            </a:r>
          </a:p>
          <a:p>
            <a:pPr marL="1028700" lvl="2" indent="0">
              <a:buNone/>
            </a:pPr>
            <a:r>
              <a:rPr lang="en-IN" sz="1600" dirty="0"/>
              <a:t>    else{</a:t>
            </a:r>
          </a:p>
          <a:p>
            <a:pPr marL="1028700" lvl="2" indent="0">
              <a:buNone/>
            </a:pPr>
            <a:r>
              <a:rPr lang="en-IN" sz="1600" dirty="0"/>
              <a:t>        reject('the work is not done!')</a:t>
            </a:r>
          </a:p>
          <a:p>
            <a:pPr marL="1028700" lvl="2" indent="0">
              <a:buNone/>
            </a:pPr>
            <a:r>
              <a:rPr lang="en-IN" sz="1600" dirty="0"/>
              <a:t>    }</a:t>
            </a:r>
          </a:p>
          <a:p>
            <a:pPr marL="1028700" lvl="2" indent="0">
              <a:buNone/>
            </a:pPr>
            <a:r>
              <a:rPr lang="en-IN" sz="1600" dirty="0"/>
              <a:t>})</a:t>
            </a:r>
          </a:p>
          <a:p>
            <a:pPr marL="1028700" lvl="2" indent="0">
              <a:buNone/>
            </a:pPr>
            <a:endParaRPr lang="en-IN" sz="1600" dirty="0"/>
          </a:p>
          <a:p>
            <a:pPr marL="1028700" lvl="2" indent="0">
              <a:buNone/>
            </a:pPr>
            <a:r>
              <a:rPr lang="en-IN" sz="1600" dirty="0" err="1"/>
              <a:t>myPromise.then</a:t>
            </a:r>
            <a:r>
              <a:rPr lang="en-IN" sz="1600" dirty="0"/>
              <a:t>((res)=&gt;{</a:t>
            </a:r>
          </a:p>
          <a:p>
            <a:pPr marL="1028700" lvl="2" indent="0">
              <a:buNone/>
            </a:pPr>
            <a:r>
              <a:rPr lang="en-IN" sz="1600" dirty="0"/>
              <a:t>    console.log('result&gt;&gt; ',res)</a:t>
            </a:r>
          </a:p>
          <a:p>
            <a:pPr marL="1028700" lvl="2" indent="0">
              <a:buNone/>
            </a:pPr>
            <a:r>
              <a:rPr lang="en-IN" sz="1600" dirty="0"/>
              <a:t>})</a:t>
            </a:r>
          </a:p>
          <a:p>
            <a:pPr marL="1028700" lvl="2" indent="0">
              <a:buNone/>
            </a:pPr>
            <a:r>
              <a:rPr lang="en-IN" sz="1600" dirty="0"/>
              <a:t>.catch((err)=&gt;{</a:t>
            </a:r>
          </a:p>
          <a:p>
            <a:pPr marL="1028700" lvl="2" indent="0">
              <a:buNone/>
            </a:pPr>
            <a:r>
              <a:rPr lang="en-IN" sz="1600" dirty="0"/>
              <a:t>    console.log('result&gt;&gt; ',err )</a:t>
            </a:r>
          </a:p>
          <a:p>
            <a:pPr marL="1028700" lvl="2" indent="0">
              <a:buNone/>
            </a:pPr>
            <a:r>
              <a:rPr lang="en-IN" sz="1600" dirty="0"/>
              <a:t>})</a:t>
            </a:r>
          </a:p>
        </p:txBody>
      </p:sp>
    </p:spTree>
    <p:extLst>
      <p:ext uri="{BB962C8B-B14F-4D97-AF65-F5344CB8AC3E}">
        <p14:creationId xmlns:p14="http://schemas.microsoft.com/office/powerpoint/2010/main" val="409482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2E5C4-343F-69BF-5052-D341572FC7C1}"/>
              </a:ext>
            </a:extLst>
          </p:cNvPr>
          <p:cNvSpPr>
            <a:spLocks noGrp="1"/>
          </p:cNvSpPr>
          <p:nvPr>
            <p:ph type="title"/>
          </p:nvPr>
        </p:nvSpPr>
        <p:spPr/>
        <p:txBody>
          <a:bodyPr>
            <a:normAutofit fontScale="90000"/>
          </a:bodyPr>
          <a:lstStyle/>
          <a:p>
            <a:r>
              <a:rPr lang="en-IN" dirty="0"/>
              <a:t>Promises Chaining</a:t>
            </a:r>
          </a:p>
        </p:txBody>
      </p:sp>
      <p:sp>
        <p:nvSpPr>
          <p:cNvPr id="3" name="Text Placeholder 2">
            <a:extLst>
              <a:ext uri="{FF2B5EF4-FFF2-40B4-BE49-F238E27FC236}">
                <a16:creationId xmlns:a16="http://schemas.microsoft.com/office/drawing/2014/main" id="{F9CA813F-7994-0E52-7FC0-F11E192A8277}"/>
              </a:ext>
            </a:extLst>
          </p:cNvPr>
          <p:cNvSpPr>
            <a:spLocks noGrp="1"/>
          </p:cNvSpPr>
          <p:nvPr>
            <p:ph type="body" idx="1"/>
          </p:nvPr>
        </p:nvSpPr>
        <p:spPr/>
        <p:txBody>
          <a:bodyPr>
            <a:normAutofit/>
          </a:bodyPr>
          <a:lstStyle/>
          <a:p>
            <a:r>
              <a:rPr lang="en-US" dirty="0"/>
              <a:t>Promises chaining can be used when we have a sequence of asynchronous tasks to be done one after another. Promises are chained when a promise depends on the result of another promise.</a:t>
            </a:r>
          </a:p>
          <a:p>
            <a:pPr marL="571500" lvl="1" indent="0">
              <a:buNone/>
            </a:pPr>
            <a:r>
              <a:rPr lang="en-US" dirty="0"/>
              <a:t>function asyncTask1(x){</a:t>
            </a:r>
          </a:p>
          <a:p>
            <a:pPr marL="571500" lvl="1" indent="0">
              <a:buNone/>
            </a:pPr>
            <a:r>
              <a:rPr lang="en-US" dirty="0"/>
              <a:t>    return new Promise((</a:t>
            </a:r>
            <a:r>
              <a:rPr lang="en-US" dirty="0" err="1"/>
              <a:t>resolve,reject</a:t>
            </a:r>
            <a:r>
              <a:rPr lang="en-US" dirty="0"/>
              <a:t>)=&gt;{</a:t>
            </a:r>
          </a:p>
          <a:p>
            <a:pPr marL="571500" lvl="1" indent="0">
              <a:buNone/>
            </a:pPr>
            <a:r>
              <a:rPr lang="en-US" dirty="0"/>
              <a:t>        if( x&gt;5 ){</a:t>
            </a:r>
          </a:p>
          <a:p>
            <a:pPr marL="571500" lvl="1" indent="0">
              <a:buNone/>
            </a:pPr>
            <a:r>
              <a:rPr lang="en-US" dirty="0"/>
              <a:t>            resolve("successful !")</a:t>
            </a:r>
          </a:p>
          <a:p>
            <a:pPr marL="571500" lvl="1" indent="0">
              <a:buNone/>
            </a:pPr>
            <a:r>
              <a:rPr lang="en-US" dirty="0"/>
              <a:t>        }</a:t>
            </a:r>
          </a:p>
          <a:p>
            <a:pPr marL="571500" lvl="1" indent="0">
              <a:buNone/>
            </a:pPr>
            <a:r>
              <a:rPr lang="en-US" dirty="0"/>
              <a:t>        else {</a:t>
            </a:r>
          </a:p>
          <a:p>
            <a:pPr marL="571500" lvl="1" indent="0">
              <a:buNone/>
            </a:pPr>
            <a:r>
              <a:rPr lang="en-US" dirty="0"/>
              <a:t>            reject("unsuccessful !")</a:t>
            </a:r>
          </a:p>
          <a:p>
            <a:pPr marL="571500" lvl="1" indent="0">
              <a:buNone/>
            </a:pPr>
            <a:r>
              <a:rPr lang="en-US" dirty="0"/>
              <a:t>        }</a:t>
            </a:r>
          </a:p>
          <a:p>
            <a:pPr marL="571500" lvl="1" indent="0">
              <a:buNone/>
            </a:pPr>
            <a:r>
              <a:rPr lang="en-US" dirty="0"/>
              <a:t>    })</a:t>
            </a:r>
          </a:p>
          <a:p>
            <a:pPr marL="571500" lvl="1" indent="0">
              <a:buNone/>
            </a:pPr>
            <a:r>
              <a:rPr lang="en-US" dirty="0"/>
              <a:t>}</a:t>
            </a:r>
            <a:endParaRPr lang="en-IN" dirty="0"/>
          </a:p>
        </p:txBody>
      </p:sp>
    </p:spTree>
    <p:extLst>
      <p:ext uri="{BB962C8B-B14F-4D97-AF65-F5344CB8AC3E}">
        <p14:creationId xmlns:p14="http://schemas.microsoft.com/office/powerpoint/2010/main" val="36586432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C42-BD6D-CC3D-F4E9-0ECAA2B3A931}"/>
              </a:ext>
            </a:extLst>
          </p:cNvPr>
          <p:cNvSpPr>
            <a:spLocks noGrp="1"/>
          </p:cNvSpPr>
          <p:nvPr>
            <p:ph type="title"/>
          </p:nvPr>
        </p:nvSpPr>
        <p:spPr/>
        <p:txBody>
          <a:bodyPr>
            <a:normAutofit fontScale="90000"/>
          </a:bodyPr>
          <a:lstStyle/>
          <a:p>
            <a:r>
              <a:rPr lang="en-IN" dirty="0"/>
              <a:t>Promises Chaining</a:t>
            </a:r>
          </a:p>
        </p:txBody>
      </p:sp>
      <p:sp>
        <p:nvSpPr>
          <p:cNvPr id="3" name="Text Placeholder 2">
            <a:extLst>
              <a:ext uri="{FF2B5EF4-FFF2-40B4-BE49-F238E27FC236}">
                <a16:creationId xmlns:a16="http://schemas.microsoft.com/office/drawing/2014/main" id="{FB267CC7-C33A-3E34-B7CF-2F4479B7119E}"/>
              </a:ext>
            </a:extLst>
          </p:cNvPr>
          <p:cNvSpPr>
            <a:spLocks noGrp="1"/>
          </p:cNvSpPr>
          <p:nvPr>
            <p:ph type="body" idx="1"/>
          </p:nvPr>
        </p:nvSpPr>
        <p:spPr/>
        <p:txBody>
          <a:bodyPr>
            <a:normAutofit/>
          </a:bodyPr>
          <a:lstStyle/>
          <a:p>
            <a:pPr marL="1028700" lvl="2" indent="0">
              <a:buNone/>
            </a:pPr>
            <a:r>
              <a:rPr lang="en-US" sz="1800" dirty="0"/>
              <a:t>function asyncTask2(x){</a:t>
            </a:r>
          </a:p>
          <a:p>
            <a:pPr marL="1028700" lvl="2" indent="0">
              <a:buNone/>
            </a:pPr>
            <a:r>
              <a:rPr lang="en-US" sz="1800" dirty="0"/>
              <a:t>    return new Promise((</a:t>
            </a:r>
            <a:r>
              <a:rPr lang="en-US" sz="1800" dirty="0" err="1"/>
              <a:t>resolve,reject</a:t>
            </a:r>
            <a:r>
              <a:rPr lang="en-US" sz="1800" dirty="0"/>
              <a:t>)=&gt;{</a:t>
            </a:r>
          </a:p>
          <a:p>
            <a:pPr marL="1028700" lvl="2" indent="0">
              <a:buNone/>
            </a:pPr>
            <a:r>
              <a:rPr lang="en-US" sz="1800" dirty="0"/>
              <a:t>        if(x==true){</a:t>
            </a:r>
          </a:p>
          <a:p>
            <a:pPr marL="1028700" lvl="2" indent="0">
              <a:buNone/>
            </a:pPr>
            <a:r>
              <a:rPr lang="en-US" sz="1800" dirty="0"/>
              <a:t>            resolve("successful !")</a:t>
            </a:r>
          </a:p>
          <a:p>
            <a:pPr marL="1028700" lvl="2" indent="0">
              <a:buNone/>
            </a:pPr>
            <a:r>
              <a:rPr lang="en-US" sz="1800" dirty="0"/>
              <a:t>        }</a:t>
            </a:r>
          </a:p>
          <a:p>
            <a:pPr marL="1028700" lvl="2" indent="0">
              <a:buNone/>
            </a:pPr>
            <a:r>
              <a:rPr lang="en-US" sz="1800" dirty="0"/>
              <a:t>        else {</a:t>
            </a:r>
          </a:p>
          <a:p>
            <a:pPr marL="1028700" lvl="2" indent="0">
              <a:buNone/>
            </a:pPr>
            <a:r>
              <a:rPr lang="en-US" sz="1800" dirty="0"/>
              <a:t>            reject("unsuccessful !")</a:t>
            </a:r>
          </a:p>
          <a:p>
            <a:pPr marL="1028700" lvl="2" indent="0">
              <a:buNone/>
            </a:pPr>
            <a:r>
              <a:rPr lang="en-US" sz="1800" dirty="0"/>
              <a:t>        }</a:t>
            </a:r>
          </a:p>
          <a:p>
            <a:pPr marL="1028700" lvl="2" indent="0">
              <a:buNone/>
            </a:pPr>
            <a:r>
              <a:rPr lang="en-US" sz="1800" dirty="0"/>
              <a:t>    })</a:t>
            </a:r>
          </a:p>
          <a:p>
            <a:pPr marL="1028700" lvl="2" indent="0">
              <a:buNone/>
            </a:pPr>
            <a:r>
              <a:rPr lang="en-US" sz="1800" dirty="0"/>
              <a:t>}</a:t>
            </a:r>
            <a:endParaRPr lang="en-IN" sz="1800" dirty="0"/>
          </a:p>
        </p:txBody>
      </p:sp>
    </p:spTree>
    <p:extLst>
      <p:ext uri="{BB962C8B-B14F-4D97-AF65-F5344CB8AC3E}">
        <p14:creationId xmlns:p14="http://schemas.microsoft.com/office/powerpoint/2010/main" val="2330459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ACAE6-6A03-EA32-5BD5-E0BE5CD48E55}"/>
              </a:ext>
            </a:extLst>
          </p:cNvPr>
          <p:cNvSpPr>
            <a:spLocks noGrp="1"/>
          </p:cNvSpPr>
          <p:nvPr>
            <p:ph type="title"/>
          </p:nvPr>
        </p:nvSpPr>
        <p:spPr/>
        <p:txBody>
          <a:bodyPr>
            <a:normAutofit fontScale="90000"/>
          </a:bodyPr>
          <a:lstStyle/>
          <a:p>
            <a:r>
              <a:rPr lang="en-IN" dirty="0"/>
              <a:t>Promises Chaining</a:t>
            </a:r>
          </a:p>
        </p:txBody>
      </p:sp>
      <p:sp>
        <p:nvSpPr>
          <p:cNvPr id="3" name="Text Placeholder 2">
            <a:extLst>
              <a:ext uri="{FF2B5EF4-FFF2-40B4-BE49-F238E27FC236}">
                <a16:creationId xmlns:a16="http://schemas.microsoft.com/office/drawing/2014/main" id="{0D9BD9F0-96E3-B139-F057-F1027BA8FBFD}"/>
              </a:ext>
            </a:extLst>
          </p:cNvPr>
          <p:cNvSpPr>
            <a:spLocks noGrp="1"/>
          </p:cNvSpPr>
          <p:nvPr>
            <p:ph type="body" idx="1"/>
          </p:nvPr>
        </p:nvSpPr>
        <p:spPr/>
        <p:txBody>
          <a:bodyPr>
            <a:normAutofit lnSpcReduction="10000"/>
          </a:bodyPr>
          <a:lstStyle/>
          <a:p>
            <a:pPr marL="1054100" lvl="2" indent="0">
              <a:buNone/>
            </a:pPr>
            <a:r>
              <a:rPr lang="en-IN" sz="2400" dirty="0"/>
              <a:t>// Chain the promises</a:t>
            </a:r>
          </a:p>
          <a:p>
            <a:pPr marL="1054100" lvl="2" indent="0">
              <a:buNone/>
            </a:pPr>
            <a:r>
              <a:rPr lang="en-IN" sz="2400" dirty="0"/>
              <a:t>asyncTask1(7)</a:t>
            </a:r>
          </a:p>
          <a:p>
            <a:pPr marL="1054100" lvl="2" indent="0">
              <a:buNone/>
            </a:pPr>
            <a:r>
              <a:rPr lang="en-IN" sz="2400" dirty="0"/>
              <a:t>  .then(() =&gt; asyncTask2(true))</a:t>
            </a:r>
          </a:p>
          <a:p>
            <a:pPr marL="1054100" lvl="2" indent="0">
              <a:buNone/>
            </a:pPr>
            <a:r>
              <a:rPr lang="en-IN" sz="2400" dirty="0"/>
              <a:t>  .then(() =&gt; {</a:t>
            </a:r>
          </a:p>
          <a:p>
            <a:pPr marL="1054100" lvl="2" indent="0">
              <a:buNone/>
            </a:pPr>
            <a:r>
              <a:rPr lang="en-IN" sz="2400" dirty="0"/>
              <a:t>    console.log('All tasks completed');</a:t>
            </a:r>
          </a:p>
          <a:p>
            <a:pPr marL="1054100" lvl="2" indent="0">
              <a:buNone/>
            </a:pPr>
            <a:r>
              <a:rPr lang="en-IN" sz="2400" dirty="0"/>
              <a:t>  })</a:t>
            </a:r>
          </a:p>
          <a:p>
            <a:pPr marL="1054100" lvl="2" indent="0">
              <a:buNone/>
            </a:pPr>
            <a:r>
              <a:rPr lang="en-IN" sz="2400" dirty="0"/>
              <a:t>  .catch((error) =&gt; {</a:t>
            </a:r>
          </a:p>
          <a:p>
            <a:pPr marL="1054100" lvl="2" indent="0">
              <a:buNone/>
            </a:pPr>
            <a:r>
              <a:rPr lang="en-IN" sz="2400" dirty="0"/>
              <a:t>    </a:t>
            </a:r>
            <a:r>
              <a:rPr lang="en-IN" sz="2400" dirty="0" err="1"/>
              <a:t>console.error</a:t>
            </a:r>
            <a:r>
              <a:rPr lang="en-IN" sz="2400" dirty="0"/>
              <a:t>('An error occurred:', error);</a:t>
            </a:r>
          </a:p>
          <a:p>
            <a:pPr marL="1054100" lvl="2" indent="0">
              <a:buNone/>
            </a:pPr>
            <a:r>
              <a:rPr lang="en-IN" sz="2400" dirty="0"/>
              <a:t>  });</a:t>
            </a:r>
          </a:p>
        </p:txBody>
      </p:sp>
    </p:spTree>
    <p:extLst>
      <p:ext uri="{BB962C8B-B14F-4D97-AF65-F5344CB8AC3E}">
        <p14:creationId xmlns:p14="http://schemas.microsoft.com/office/powerpoint/2010/main" val="4049025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7A4A1-123A-392C-9319-09224440EBE8}"/>
              </a:ext>
            </a:extLst>
          </p:cNvPr>
          <p:cNvSpPr>
            <a:spLocks noGrp="1"/>
          </p:cNvSpPr>
          <p:nvPr>
            <p:ph type="title"/>
          </p:nvPr>
        </p:nvSpPr>
        <p:spPr/>
        <p:txBody>
          <a:bodyPr>
            <a:normAutofit fontScale="90000"/>
          </a:bodyPr>
          <a:lstStyle/>
          <a:p>
            <a:r>
              <a:rPr lang="en-IN" dirty="0"/>
              <a:t>Reflect API</a:t>
            </a:r>
          </a:p>
        </p:txBody>
      </p:sp>
      <p:sp>
        <p:nvSpPr>
          <p:cNvPr id="3" name="Text Placeholder 2">
            <a:extLst>
              <a:ext uri="{FF2B5EF4-FFF2-40B4-BE49-F238E27FC236}">
                <a16:creationId xmlns:a16="http://schemas.microsoft.com/office/drawing/2014/main" id="{861282A9-98CD-9435-97C1-87F482F4304B}"/>
              </a:ext>
            </a:extLst>
          </p:cNvPr>
          <p:cNvSpPr>
            <a:spLocks noGrp="1"/>
          </p:cNvSpPr>
          <p:nvPr>
            <p:ph type="body" idx="1"/>
          </p:nvPr>
        </p:nvSpPr>
        <p:spPr/>
        <p:txBody>
          <a:bodyPr>
            <a:normAutofit fontScale="92500" lnSpcReduction="20000"/>
          </a:bodyPr>
          <a:lstStyle/>
          <a:p>
            <a:r>
              <a:rPr lang="en-US" dirty="0"/>
              <a:t>ES6 introduces new features around </a:t>
            </a:r>
            <a:r>
              <a:rPr lang="en-US" b="1" dirty="0"/>
              <a:t>meta-programming</a:t>
            </a:r>
            <a:r>
              <a:rPr lang="en-US" dirty="0"/>
              <a:t> which involves </a:t>
            </a:r>
            <a:r>
              <a:rPr lang="en-US" b="1" dirty="0"/>
              <a:t>inspecting</a:t>
            </a:r>
            <a:r>
              <a:rPr lang="en-US" dirty="0"/>
              <a:t> or </a:t>
            </a:r>
            <a:r>
              <a:rPr lang="en-US" b="1" dirty="0"/>
              <a:t>modifying</a:t>
            </a:r>
            <a:r>
              <a:rPr lang="en-US" dirty="0"/>
              <a:t> the structure of the program, or changing the way things work in the language itself.</a:t>
            </a:r>
          </a:p>
          <a:p>
            <a:endParaRPr lang="en-US" dirty="0"/>
          </a:p>
          <a:p>
            <a:r>
              <a:rPr lang="en-US" b="1" dirty="0"/>
              <a:t>Introspection</a:t>
            </a:r>
            <a:r>
              <a:rPr lang="en-US" dirty="0"/>
              <a:t> − Introspection means a program </a:t>
            </a:r>
            <a:r>
              <a:rPr lang="en-US" b="1" dirty="0"/>
              <a:t>gathering information about itself</a:t>
            </a:r>
            <a:r>
              <a:rPr lang="en-US" dirty="0"/>
              <a:t>. Some examples of JavaScript operators that are used for introspection are </a:t>
            </a:r>
            <a:r>
              <a:rPr lang="en-US" dirty="0" err="1"/>
              <a:t>typeof</a:t>
            </a:r>
            <a:r>
              <a:rPr lang="en-US" dirty="0"/>
              <a:t>, </a:t>
            </a:r>
            <a:r>
              <a:rPr lang="en-US" dirty="0" err="1"/>
              <a:t>instanceof</a:t>
            </a:r>
            <a:r>
              <a:rPr lang="en-US" dirty="0"/>
              <a:t> etc.</a:t>
            </a:r>
          </a:p>
          <a:p>
            <a:endParaRPr lang="en-US" dirty="0"/>
          </a:p>
          <a:p>
            <a:r>
              <a:rPr lang="en-US" b="1" dirty="0"/>
              <a:t>Self-modification</a:t>
            </a:r>
            <a:r>
              <a:rPr lang="en-US" dirty="0"/>
              <a:t> − Self-modification refers to modifying the structure of a program at </a:t>
            </a:r>
            <a:r>
              <a:rPr lang="en-US" b="1" dirty="0"/>
              <a:t>runtime</a:t>
            </a:r>
            <a:r>
              <a:rPr lang="en-US" dirty="0"/>
              <a:t>. It involves accessing or creating new properties at runtime. In other words, self-modification is when some code modifies itself.</a:t>
            </a:r>
          </a:p>
          <a:p>
            <a:endParaRPr lang="en-US" dirty="0"/>
          </a:p>
          <a:p>
            <a:r>
              <a:rPr lang="en-US" b="1" dirty="0"/>
              <a:t>Intercession</a:t>
            </a:r>
            <a:r>
              <a:rPr lang="en-US" dirty="0"/>
              <a:t> − refers to code </a:t>
            </a:r>
            <a:r>
              <a:rPr lang="en-US" b="1" dirty="0"/>
              <a:t>modifying</a:t>
            </a:r>
            <a:r>
              <a:rPr lang="en-US" dirty="0"/>
              <a:t> the </a:t>
            </a:r>
            <a:r>
              <a:rPr lang="en-US" b="1" dirty="0"/>
              <a:t>default behavior </a:t>
            </a:r>
            <a:r>
              <a:rPr lang="en-US" dirty="0"/>
              <a:t>of a programming language. Intercession involves modifying semantics of the programming language or adding new constructs to the program at runtime.</a:t>
            </a:r>
            <a:endParaRPr lang="en-IN" dirty="0"/>
          </a:p>
        </p:txBody>
      </p:sp>
    </p:spTree>
    <p:extLst>
      <p:ext uri="{BB962C8B-B14F-4D97-AF65-F5344CB8AC3E}">
        <p14:creationId xmlns:p14="http://schemas.microsoft.com/office/powerpoint/2010/main" val="3986605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1BA1-3D40-B0B6-B55D-1961E83450A6}"/>
              </a:ext>
            </a:extLst>
          </p:cNvPr>
          <p:cNvSpPr>
            <a:spLocks noGrp="1"/>
          </p:cNvSpPr>
          <p:nvPr>
            <p:ph type="title"/>
          </p:nvPr>
        </p:nvSpPr>
        <p:spPr/>
        <p:txBody>
          <a:bodyPr>
            <a:normAutofit fontScale="90000"/>
          </a:bodyPr>
          <a:lstStyle/>
          <a:p>
            <a:r>
              <a:rPr lang="en-IN" dirty="0"/>
              <a:t>Reflect API</a:t>
            </a:r>
          </a:p>
        </p:txBody>
      </p:sp>
      <p:sp>
        <p:nvSpPr>
          <p:cNvPr id="3" name="Text Placeholder 2">
            <a:extLst>
              <a:ext uri="{FF2B5EF4-FFF2-40B4-BE49-F238E27FC236}">
                <a16:creationId xmlns:a16="http://schemas.microsoft.com/office/drawing/2014/main" id="{8581E16E-B324-6281-B5D3-F3AABEC12503}"/>
              </a:ext>
            </a:extLst>
          </p:cNvPr>
          <p:cNvSpPr>
            <a:spLocks noGrp="1"/>
          </p:cNvSpPr>
          <p:nvPr>
            <p:ph type="body" idx="1"/>
          </p:nvPr>
        </p:nvSpPr>
        <p:spPr/>
        <p:txBody>
          <a:bodyPr/>
          <a:lstStyle/>
          <a:p>
            <a:r>
              <a:rPr lang="en-US" b="0" i="0" dirty="0">
                <a:solidFill>
                  <a:srgbClr val="000000"/>
                </a:solidFill>
                <a:effectLst/>
                <a:latin typeface="Nunito" pitchFamily="2" charset="0"/>
              </a:rPr>
              <a:t>Reflect API in ES6 allows us to inspect, or modify classes, objects, properties, and methods of a program at runtime. The </a:t>
            </a:r>
            <a:r>
              <a:rPr lang="en-US" b="1" i="0" dirty="0">
                <a:solidFill>
                  <a:srgbClr val="000000"/>
                </a:solidFill>
                <a:effectLst/>
                <a:latin typeface="Nunito" pitchFamily="2" charset="0"/>
              </a:rPr>
              <a:t>Reflect</a:t>
            </a:r>
            <a:r>
              <a:rPr lang="en-US" b="0" i="0" dirty="0">
                <a:solidFill>
                  <a:srgbClr val="000000"/>
                </a:solidFill>
                <a:effectLst/>
                <a:latin typeface="Nunito" pitchFamily="2" charset="0"/>
              </a:rPr>
              <a:t> API provides global Reflect object which has static methods that can be used for introspection.</a:t>
            </a:r>
          </a:p>
          <a:p>
            <a:endParaRPr lang="en-US" dirty="0">
              <a:solidFill>
                <a:srgbClr val="000000"/>
              </a:solidFill>
              <a:latin typeface="Nunito" pitchFamily="2" charset="0"/>
            </a:endParaRPr>
          </a:p>
          <a:p>
            <a:r>
              <a:rPr lang="en-US" b="0" i="0" dirty="0">
                <a:solidFill>
                  <a:srgbClr val="000000"/>
                </a:solidFill>
                <a:effectLst/>
                <a:latin typeface="Nunito" pitchFamily="2" charset="0"/>
              </a:rPr>
              <a:t>These methods are used to discover low level information about the code. The Reflect API can be used to build automation testing frameworks that examine and introspect program at runtime.</a:t>
            </a:r>
            <a:endParaRPr lang="en-IN" dirty="0"/>
          </a:p>
        </p:txBody>
      </p:sp>
    </p:spTree>
    <p:extLst>
      <p:ext uri="{BB962C8B-B14F-4D97-AF65-F5344CB8AC3E}">
        <p14:creationId xmlns:p14="http://schemas.microsoft.com/office/powerpoint/2010/main" val="2631267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BC4CD-9A38-6BE1-E957-89121789B0B0}"/>
              </a:ext>
            </a:extLst>
          </p:cNvPr>
          <p:cNvSpPr>
            <a:spLocks noGrp="1"/>
          </p:cNvSpPr>
          <p:nvPr>
            <p:ph type="title"/>
          </p:nvPr>
        </p:nvSpPr>
        <p:spPr/>
        <p:txBody>
          <a:bodyPr>
            <a:normAutofit fontScale="90000"/>
          </a:bodyPr>
          <a:lstStyle/>
          <a:p>
            <a:r>
              <a:rPr lang="en-IN" dirty="0"/>
              <a:t>Reflect API</a:t>
            </a:r>
          </a:p>
        </p:txBody>
      </p:sp>
      <p:sp>
        <p:nvSpPr>
          <p:cNvPr id="3" name="Text Placeholder 2">
            <a:extLst>
              <a:ext uri="{FF2B5EF4-FFF2-40B4-BE49-F238E27FC236}">
                <a16:creationId xmlns:a16="http://schemas.microsoft.com/office/drawing/2014/main" id="{54FA49C3-E771-1DD0-5048-0320316E4654}"/>
              </a:ext>
            </a:extLst>
          </p:cNvPr>
          <p:cNvSpPr>
            <a:spLocks noGrp="1"/>
          </p:cNvSpPr>
          <p:nvPr>
            <p:ph type="body" idx="1"/>
          </p:nvPr>
        </p:nvSpPr>
        <p:spPr/>
        <p:txBody>
          <a:bodyPr>
            <a:normAutofit fontScale="77500" lnSpcReduction="20000"/>
          </a:bodyPr>
          <a:lstStyle/>
          <a:p>
            <a:pPr marL="114300" indent="0">
              <a:buNone/>
            </a:pPr>
            <a:r>
              <a:rPr lang="en-US" dirty="0"/>
              <a:t>1. </a:t>
            </a:r>
            <a:r>
              <a:rPr lang="en-US" dirty="0" err="1"/>
              <a:t>Reflect.apply</a:t>
            </a:r>
            <a:r>
              <a:rPr lang="en-US" dirty="0"/>
              <a:t>()</a:t>
            </a:r>
          </a:p>
          <a:p>
            <a:pPr marL="114300" indent="0">
              <a:buNone/>
            </a:pPr>
            <a:r>
              <a:rPr lang="en-US" dirty="0"/>
              <a:t>Calls a target function with arguments as specified by the </a:t>
            </a:r>
            <a:r>
              <a:rPr lang="en-US" dirty="0" err="1"/>
              <a:t>args</a:t>
            </a:r>
            <a:r>
              <a:rPr lang="en-US" dirty="0"/>
              <a:t> parameter</a:t>
            </a:r>
          </a:p>
          <a:p>
            <a:pPr marL="114300" indent="0">
              <a:buNone/>
            </a:pPr>
            <a:endParaRPr lang="en-US" dirty="0"/>
          </a:p>
          <a:p>
            <a:pPr marL="114300" indent="0">
              <a:buNone/>
            </a:pPr>
            <a:r>
              <a:rPr lang="en-US" dirty="0"/>
              <a:t>2. </a:t>
            </a:r>
            <a:r>
              <a:rPr lang="en-US" dirty="0" err="1"/>
              <a:t>Reflect.construct</a:t>
            </a:r>
            <a:r>
              <a:rPr lang="en-US" dirty="0"/>
              <a:t>()</a:t>
            </a:r>
          </a:p>
          <a:p>
            <a:pPr marL="114300" indent="0">
              <a:buNone/>
            </a:pPr>
            <a:r>
              <a:rPr lang="en-US" dirty="0"/>
              <a:t>Equivalent to calling new target(...</a:t>
            </a:r>
            <a:r>
              <a:rPr lang="en-US" dirty="0" err="1"/>
              <a:t>args</a:t>
            </a:r>
            <a:r>
              <a:rPr lang="en-US" dirty="0"/>
              <a:t>) objects of a class</a:t>
            </a:r>
          </a:p>
          <a:p>
            <a:pPr marL="114300" indent="0">
              <a:buNone/>
            </a:pPr>
            <a:endParaRPr lang="en-US" dirty="0"/>
          </a:p>
          <a:p>
            <a:pPr marL="114300" indent="0">
              <a:buNone/>
            </a:pPr>
            <a:r>
              <a:rPr lang="en-US" dirty="0"/>
              <a:t>3. </a:t>
            </a:r>
            <a:r>
              <a:rPr lang="en-US" dirty="0" err="1"/>
              <a:t>Reflect.get</a:t>
            </a:r>
            <a:r>
              <a:rPr lang="en-US" dirty="0"/>
              <a:t>()</a:t>
            </a:r>
          </a:p>
          <a:p>
            <a:pPr marL="114300" indent="0">
              <a:buNone/>
            </a:pPr>
            <a:r>
              <a:rPr lang="en-US" dirty="0"/>
              <a:t>A function that returns the value of properties.</a:t>
            </a:r>
          </a:p>
          <a:p>
            <a:pPr marL="114300" indent="0">
              <a:buNone/>
            </a:pPr>
            <a:endParaRPr lang="en-US" dirty="0"/>
          </a:p>
          <a:p>
            <a:pPr marL="114300" indent="0">
              <a:buNone/>
            </a:pPr>
            <a:r>
              <a:rPr lang="en-US" dirty="0"/>
              <a:t>4. </a:t>
            </a:r>
            <a:r>
              <a:rPr lang="en-US" dirty="0" err="1"/>
              <a:t>Reflect.set</a:t>
            </a:r>
            <a:r>
              <a:rPr lang="en-US" dirty="0"/>
              <a:t>()</a:t>
            </a:r>
          </a:p>
          <a:p>
            <a:pPr marL="114300" indent="0">
              <a:buNone/>
            </a:pPr>
            <a:r>
              <a:rPr lang="en-US" dirty="0"/>
              <a:t>A function that assigns values to properties. Returns a Boolean that is true if the update was successful.</a:t>
            </a:r>
          </a:p>
          <a:p>
            <a:pPr marL="114300" indent="0">
              <a:buNone/>
            </a:pPr>
            <a:endParaRPr lang="en-US" dirty="0"/>
          </a:p>
          <a:p>
            <a:pPr marL="114300" indent="0">
              <a:buNone/>
            </a:pPr>
            <a:r>
              <a:rPr lang="en-US" dirty="0"/>
              <a:t>5. </a:t>
            </a:r>
            <a:r>
              <a:rPr lang="en-US" dirty="0" err="1"/>
              <a:t>Reflect.has</a:t>
            </a:r>
            <a:r>
              <a:rPr lang="en-US" dirty="0"/>
              <a:t>()</a:t>
            </a:r>
          </a:p>
          <a:p>
            <a:pPr marL="114300" indent="0">
              <a:buNone/>
            </a:pPr>
            <a:r>
              <a:rPr lang="en-US" dirty="0"/>
              <a:t>The in operator as function. Returns a Boolean indicating whether an own or inherited property exists.</a:t>
            </a:r>
          </a:p>
          <a:p>
            <a:pPr marL="114300" indent="0">
              <a:buNone/>
            </a:pPr>
            <a:endParaRPr lang="en-US" dirty="0"/>
          </a:p>
          <a:p>
            <a:pPr marL="114300" indent="0">
              <a:buNone/>
            </a:pPr>
            <a:r>
              <a:rPr lang="en-IN" dirty="0">
                <a:hlinkClick r:id="rId2"/>
              </a:rPr>
              <a:t>https://www.tutorialspoint.com/es6/es6_reflect_api.htm</a:t>
            </a:r>
            <a:endParaRPr lang="en-IN" dirty="0"/>
          </a:p>
        </p:txBody>
      </p:sp>
    </p:spTree>
    <p:extLst>
      <p:ext uri="{BB962C8B-B14F-4D97-AF65-F5344CB8AC3E}">
        <p14:creationId xmlns:p14="http://schemas.microsoft.com/office/powerpoint/2010/main" val="20868645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80A6D-9E16-E742-C810-31E66BD855F4}"/>
              </a:ext>
            </a:extLst>
          </p:cNvPr>
          <p:cNvSpPr>
            <a:spLocks noGrp="1"/>
          </p:cNvSpPr>
          <p:nvPr>
            <p:ph type="title"/>
          </p:nvPr>
        </p:nvSpPr>
        <p:spPr/>
        <p:txBody>
          <a:bodyPr>
            <a:normAutofit fontScale="90000"/>
          </a:bodyPr>
          <a:lstStyle/>
          <a:p>
            <a:r>
              <a:rPr lang="en-IN" dirty="0"/>
              <a:t>Proxy API</a:t>
            </a:r>
          </a:p>
        </p:txBody>
      </p:sp>
      <p:sp>
        <p:nvSpPr>
          <p:cNvPr id="3" name="Text Placeholder 2">
            <a:extLst>
              <a:ext uri="{FF2B5EF4-FFF2-40B4-BE49-F238E27FC236}">
                <a16:creationId xmlns:a16="http://schemas.microsoft.com/office/drawing/2014/main" id="{8A16783F-909A-F755-F95B-46F8037B1E6B}"/>
              </a:ext>
            </a:extLst>
          </p:cNvPr>
          <p:cNvSpPr>
            <a:spLocks noGrp="1"/>
          </p:cNvSpPr>
          <p:nvPr>
            <p:ph type="body" idx="1"/>
          </p:nvPr>
        </p:nvSpPr>
        <p:spPr/>
        <p:txBody>
          <a:bodyPr/>
          <a:lstStyle/>
          <a:p>
            <a:r>
              <a:rPr lang="en-US" dirty="0"/>
              <a:t>ES6 implements intercession form of </a:t>
            </a:r>
            <a:r>
              <a:rPr lang="en-US" b="1" dirty="0"/>
              <a:t>meta programming </a:t>
            </a:r>
            <a:r>
              <a:rPr lang="en-US" dirty="0"/>
              <a:t>using Proxies. Similar to </a:t>
            </a:r>
            <a:r>
              <a:rPr lang="en-US" dirty="0" err="1"/>
              <a:t>ReflectAPI</a:t>
            </a:r>
            <a:r>
              <a:rPr lang="en-US" dirty="0"/>
              <a:t>, the Proxy API is another way of </a:t>
            </a:r>
            <a:r>
              <a:rPr lang="en-US" b="1" dirty="0"/>
              <a:t>implementing meta programming </a:t>
            </a:r>
            <a:r>
              <a:rPr lang="en-US" dirty="0"/>
              <a:t>in ES6. </a:t>
            </a:r>
          </a:p>
          <a:p>
            <a:endParaRPr lang="en-US" dirty="0"/>
          </a:p>
          <a:p>
            <a:r>
              <a:rPr lang="en-US" dirty="0"/>
              <a:t>The Proxy object is used to define custom behavior for fundamental operations. </a:t>
            </a:r>
          </a:p>
          <a:p>
            <a:endParaRPr lang="en-US" dirty="0"/>
          </a:p>
          <a:p>
            <a:r>
              <a:rPr lang="en-US" dirty="0"/>
              <a:t>A proxy object performs </a:t>
            </a:r>
            <a:r>
              <a:rPr lang="en-US" b="1" dirty="0"/>
              <a:t>some operations </a:t>
            </a:r>
            <a:r>
              <a:rPr lang="en-US" dirty="0"/>
              <a:t>on behalf of the </a:t>
            </a:r>
            <a:r>
              <a:rPr lang="en-US" b="1" dirty="0"/>
              <a:t>real object</a:t>
            </a:r>
            <a:r>
              <a:rPr lang="en-US" dirty="0"/>
              <a:t>.</a:t>
            </a:r>
            <a:endParaRPr lang="en-IN" dirty="0"/>
          </a:p>
        </p:txBody>
      </p:sp>
    </p:spTree>
    <p:extLst>
      <p:ext uri="{BB962C8B-B14F-4D97-AF65-F5344CB8AC3E}">
        <p14:creationId xmlns:p14="http://schemas.microsoft.com/office/powerpoint/2010/main" val="3997175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EB94-937E-4820-DBE7-7D66C130CD02}"/>
              </a:ext>
            </a:extLst>
          </p:cNvPr>
          <p:cNvSpPr>
            <a:spLocks noGrp="1"/>
          </p:cNvSpPr>
          <p:nvPr>
            <p:ph type="title"/>
          </p:nvPr>
        </p:nvSpPr>
        <p:spPr/>
        <p:txBody>
          <a:bodyPr>
            <a:normAutofit fontScale="90000"/>
          </a:bodyPr>
          <a:lstStyle/>
          <a:p>
            <a:r>
              <a:rPr lang="en-IN" dirty="0"/>
              <a:t>Scope</a:t>
            </a:r>
          </a:p>
        </p:txBody>
      </p:sp>
      <p:sp>
        <p:nvSpPr>
          <p:cNvPr id="3" name="Text Placeholder 2">
            <a:extLst>
              <a:ext uri="{FF2B5EF4-FFF2-40B4-BE49-F238E27FC236}">
                <a16:creationId xmlns:a16="http://schemas.microsoft.com/office/drawing/2014/main" id="{5C458930-CBBB-A679-A819-3D0C71F6FAA8}"/>
              </a:ext>
            </a:extLst>
          </p:cNvPr>
          <p:cNvSpPr>
            <a:spLocks noGrp="1"/>
          </p:cNvSpPr>
          <p:nvPr>
            <p:ph type="body" idx="1"/>
          </p:nvPr>
        </p:nvSpPr>
        <p:spPr/>
        <p:txBody>
          <a:bodyPr/>
          <a:lstStyle/>
          <a:p>
            <a:r>
              <a:rPr lang="en-IN" dirty="0"/>
              <a:t>Both let and const keyword belong to block scope which is denoted by curly brace i.e. { } </a:t>
            </a:r>
          </a:p>
          <a:p>
            <a:r>
              <a:rPr lang="en-IN" dirty="0"/>
              <a:t>It cannot be accessed outside the block scope.</a:t>
            </a:r>
          </a:p>
          <a:p>
            <a:r>
              <a:rPr lang="en-IN" dirty="0"/>
              <a:t>Both let and const are new keywords introduced in ES6.</a:t>
            </a:r>
          </a:p>
          <a:p>
            <a:endParaRPr lang="en-IN" dirty="0"/>
          </a:p>
          <a:p>
            <a:endParaRPr lang="en-IN" dirty="0"/>
          </a:p>
          <a:p>
            <a:r>
              <a:rPr lang="en-US" b="0" i="0" dirty="0">
                <a:solidFill>
                  <a:srgbClr val="1B1B1B"/>
                </a:solidFill>
                <a:effectLst/>
                <a:latin typeface="Inter"/>
              </a:rPr>
              <a:t>A </a:t>
            </a:r>
            <a:r>
              <a:rPr lang="en-US" b="0" i="0" dirty="0">
                <a:effectLst/>
                <a:latin typeface="Inter"/>
              </a:rPr>
              <a:t>function</a:t>
            </a:r>
            <a:r>
              <a:rPr lang="en-US" b="0" i="0" dirty="0">
                <a:solidFill>
                  <a:srgbClr val="1B1B1B"/>
                </a:solidFill>
                <a:effectLst/>
                <a:latin typeface="Inter"/>
              </a:rPr>
              <a:t> creates a scope, so that (for example) a variable defined exclusively within the function cannot be accessed from outside the function or within other functions. Variables declared with var, let and const are same inside function.</a:t>
            </a:r>
          </a:p>
          <a:p>
            <a:endParaRPr lang="en-US" dirty="0">
              <a:solidFill>
                <a:srgbClr val="1B1B1B"/>
              </a:solidFill>
              <a:latin typeface="Inter"/>
            </a:endParaRPr>
          </a:p>
          <a:p>
            <a:r>
              <a:rPr lang="en-US" b="0" i="0" dirty="0">
                <a:solidFill>
                  <a:srgbClr val="1B1B1B"/>
                </a:solidFill>
                <a:effectLst/>
                <a:latin typeface="Inter"/>
              </a:rPr>
              <a:t>For instance, the following is invalid:</a:t>
            </a:r>
          </a:p>
          <a:p>
            <a:endParaRPr lang="en-IN" dirty="0"/>
          </a:p>
        </p:txBody>
      </p:sp>
    </p:spTree>
    <p:extLst>
      <p:ext uri="{BB962C8B-B14F-4D97-AF65-F5344CB8AC3E}">
        <p14:creationId xmlns:p14="http://schemas.microsoft.com/office/powerpoint/2010/main" val="24443905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DC57A-784C-5FE2-50A7-4EABE2A9550B}"/>
              </a:ext>
            </a:extLst>
          </p:cNvPr>
          <p:cNvSpPr>
            <a:spLocks noGrp="1"/>
          </p:cNvSpPr>
          <p:nvPr>
            <p:ph type="title"/>
          </p:nvPr>
        </p:nvSpPr>
        <p:spPr/>
        <p:txBody>
          <a:bodyPr>
            <a:normAutofit fontScale="90000"/>
          </a:bodyPr>
          <a:lstStyle/>
          <a:p>
            <a:r>
              <a:rPr lang="en-IN" dirty="0"/>
              <a:t>Proxy API</a:t>
            </a:r>
          </a:p>
        </p:txBody>
      </p:sp>
      <p:sp>
        <p:nvSpPr>
          <p:cNvPr id="3" name="Text Placeholder 2">
            <a:extLst>
              <a:ext uri="{FF2B5EF4-FFF2-40B4-BE49-F238E27FC236}">
                <a16:creationId xmlns:a16="http://schemas.microsoft.com/office/drawing/2014/main" id="{A5EDF5DF-ECB5-6512-B5EC-AACF30F066FC}"/>
              </a:ext>
            </a:extLst>
          </p:cNvPr>
          <p:cNvSpPr>
            <a:spLocks noGrp="1"/>
          </p:cNvSpPr>
          <p:nvPr>
            <p:ph type="body" idx="1"/>
          </p:nvPr>
        </p:nvSpPr>
        <p:spPr/>
        <p:txBody>
          <a:bodyPr/>
          <a:lstStyle/>
          <a:p>
            <a:pPr marL="114300" indent="0">
              <a:buNone/>
            </a:pPr>
            <a:endParaRPr lang="en-IN" dirty="0"/>
          </a:p>
        </p:txBody>
      </p:sp>
      <p:pic>
        <p:nvPicPr>
          <p:cNvPr id="5" name="Picture 4">
            <a:extLst>
              <a:ext uri="{FF2B5EF4-FFF2-40B4-BE49-F238E27FC236}">
                <a16:creationId xmlns:a16="http://schemas.microsoft.com/office/drawing/2014/main" id="{A0BE49D7-7E0B-3454-4AFB-FEB0CB78E89F}"/>
              </a:ext>
            </a:extLst>
          </p:cNvPr>
          <p:cNvPicPr>
            <a:picLocks noChangeAspect="1"/>
          </p:cNvPicPr>
          <p:nvPr/>
        </p:nvPicPr>
        <p:blipFill>
          <a:blip r:embed="rId2"/>
          <a:stretch>
            <a:fillRect/>
          </a:stretch>
        </p:blipFill>
        <p:spPr>
          <a:xfrm>
            <a:off x="489855" y="1004207"/>
            <a:ext cx="6939643" cy="3322958"/>
          </a:xfrm>
          <a:prstGeom prst="rect">
            <a:avLst/>
          </a:prstGeom>
        </p:spPr>
      </p:pic>
    </p:spTree>
    <p:extLst>
      <p:ext uri="{BB962C8B-B14F-4D97-AF65-F5344CB8AC3E}">
        <p14:creationId xmlns:p14="http://schemas.microsoft.com/office/powerpoint/2010/main" val="40605964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3D64-B128-AEA7-2CAF-20F5F2782144}"/>
              </a:ext>
            </a:extLst>
          </p:cNvPr>
          <p:cNvSpPr>
            <a:spLocks noGrp="1"/>
          </p:cNvSpPr>
          <p:nvPr>
            <p:ph type="title"/>
          </p:nvPr>
        </p:nvSpPr>
        <p:spPr/>
        <p:txBody>
          <a:bodyPr>
            <a:normAutofit fontScale="90000"/>
          </a:bodyPr>
          <a:lstStyle/>
          <a:p>
            <a:r>
              <a:rPr lang="en-IN" dirty="0"/>
              <a:t>Proxy API</a:t>
            </a:r>
          </a:p>
        </p:txBody>
      </p:sp>
      <p:sp>
        <p:nvSpPr>
          <p:cNvPr id="3" name="Text Placeholder 2">
            <a:extLst>
              <a:ext uri="{FF2B5EF4-FFF2-40B4-BE49-F238E27FC236}">
                <a16:creationId xmlns:a16="http://schemas.microsoft.com/office/drawing/2014/main" id="{1FB4E3C0-3702-A834-4512-8EF1D5BBD9AF}"/>
              </a:ext>
            </a:extLst>
          </p:cNvPr>
          <p:cNvSpPr>
            <a:spLocks noGrp="1"/>
          </p:cNvSpPr>
          <p:nvPr>
            <p:ph type="body" idx="1"/>
          </p:nvPr>
        </p:nvSpPr>
        <p:spPr/>
        <p:txBody>
          <a:bodyPr>
            <a:normAutofit lnSpcReduction="10000"/>
          </a:bodyPr>
          <a:lstStyle/>
          <a:p>
            <a:r>
              <a:rPr lang="en-US" dirty="0"/>
              <a:t>Syntax</a:t>
            </a:r>
          </a:p>
          <a:p>
            <a:pPr marL="114300" indent="0">
              <a:buNone/>
            </a:pPr>
            <a:endParaRPr lang="en-US" dirty="0"/>
          </a:p>
          <a:p>
            <a:pPr marL="114300" indent="0">
              <a:buNone/>
            </a:pPr>
            <a:r>
              <a:rPr lang="en-US" dirty="0"/>
              <a:t>   The syntax stated below is for the Proxy API, where, </a:t>
            </a:r>
            <a:r>
              <a:rPr lang="en-US" b="1" dirty="0"/>
              <a:t>target </a:t>
            </a:r>
            <a:r>
              <a:rPr lang="en-US" dirty="0"/>
              <a:t>can be </a:t>
            </a:r>
            <a:r>
              <a:rPr lang="en-US" b="1" dirty="0"/>
              <a:t>any</a:t>
            </a:r>
            <a:r>
              <a:rPr lang="en-US" dirty="0"/>
              <a:t> sort of        </a:t>
            </a:r>
            <a:r>
              <a:rPr lang="en-US" b="1" dirty="0"/>
              <a:t>object</a:t>
            </a:r>
            <a:r>
              <a:rPr lang="en-US" dirty="0"/>
              <a:t> like </a:t>
            </a:r>
            <a:r>
              <a:rPr lang="en-US" b="1" dirty="0"/>
              <a:t>array</a:t>
            </a:r>
            <a:r>
              <a:rPr lang="en-US" dirty="0"/>
              <a:t>, </a:t>
            </a:r>
            <a:r>
              <a:rPr lang="en-US" b="1" dirty="0"/>
              <a:t>function</a:t>
            </a:r>
            <a:r>
              <a:rPr lang="en-US" dirty="0"/>
              <a:t> or </a:t>
            </a:r>
            <a:r>
              <a:rPr lang="en-US" b="1" dirty="0"/>
              <a:t>another proxy</a:t>
            </a:r>
            <a:r>
              <a:rPr lang="en-US" dirty="0"/>
              <a:t> and </a:t>
            </a:r>
            <a:r>
              <a:rPr lang="en-US" b="1" dirty="0"/>
              <a:t>handler</a:t>
            </a:r>
            <a:r>
              <a:rPr lang="en-US" dirty="0"/>
              <a:t> is an </a:t>
            </a:r>
            <a:r>
              <a:rPr lang="en-US" b="1" dirty="0"/>
              <a:t>object</a:t>
            </a:r>
            <a:r>
              <a:rPr lang="en-US" dirty="0"/>
              <a:t> whose      </a:t>
            </a:r>
            <a:r>
              <a:rPr lang="en-US" b="1" dirty="0"/>
              <a:t>properties</a:t>
            </a:r>
            <a:r>
              <a:rPr lang="en-US" dirty="0"/>
              <a:t> are f</a:t>
            </a:r>
            <a:r>
              <a:rPr lang="en-US" b="1" dirty="0"/>
              <a:t>unctions</a:t>
            </a:r>
            <a:r>
              <a:rPr lang="en-US" dirty="0"/>
              <a:t>. This defines the behavior of the proxy.</a:t>
            </a:r>
          </a:p>
          <a:p>
            <a:endParaRPr lang="en-US" dirty="0"/>
          </a:p>
          <a:p>
            <a:pPr marL="114300" indent="0">
              <a:buNone/>
            </a:pPr>
            <a:r>
              <a:rPr lang="en-US" dirty="0"/>
              <a:t>    const proxy = new Proxy(</a:t>
            </a:r>
            <a:r>
              <a:rPr lang="en-US" dirty="0" err="1"/>
              <a:t>target,handler</a:t>
            </a:r>
            <a:r>
              <a:rPr lang="en-US" dirty="0"/>
              <a:t>)</a:t>
            </a:r>
          </a:p>
          <a:p>
            <a:endParaRPr lang="en-US" dirty="0"/>
          </a:p>
          <a:p>
            <a:r>
              <a:rPr lang="en-US" dirty="0"/>
              <a:t>Handler Methods</a:t>
            </a:r>
          </a:p>
          <a:p>
            <a:endParaRPr lang="en-US" dirty="0"/>
          </a:p>
          <a:p>
            <a:pPr marL="114300" indent="0">
              <a:buNone/>
            </a:pPr>
            <a:r>
              <a:rPr lang="en-US" dirty="0"/>
              <a:t>The handler object contains traps for Proxy. All traps are optional. If a trap has not been defined, the default behavior is to forward the operation to the target.</a:t>
            </a:r>
            <a:endParaRPr lang="en-IN" dirty="0"/>
          </a:p>
        </p:txBody>
      </p:sp>
    </p:spTree>
    <p:extLst>
      <p:ext uri="{BB962C8B-B14F-4D97-AF65-F5344CB8AC3E}">
        <p14:creationId xmlns:p14="http://schemas.microsoft.com/office/powerpoint/2010/main" val="126854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34141-40B0-7408-E0BB-C8B8D9F28C93}"/>
              </a:ext>
            </a:extLst>
          </p:cNvPr>
          <p:cNvSpPr>
            <a:spLocks noGrp="1"/>
          </p:cNvSpPr>
          <p:nvPr>
            <p:ph type="title"/>
          </p:nvPr>
        </p:nvSpPr>
        <p:spPr/>
        <p:txBody>
          <a:bodyPr>
            <a:normAutofit fontScale="90000"/>
          </a:bodyPr>
          <a:lstStyle/>
          <a:p>
            <a:r>
              <a:rPr lang="en-IN" dirty="0"/>
              <a:t>Proxy Api</a:t>
            </a:r>
          </a:p>
        </p:txBody>
      </p:sp>
      <p:sp>
        <p:nvSpPr>
          <p:cNvPr id="3" name="Text Placeholder 2">
            <a:extLst>
              <a:ext uri="{FF2B5EF4-FFF2-40B4-BE49-F238E27FC236}">
                <a16:creationId xmlns:a16="http://schemas.microsoft.com/office/drawing/2014/main" id="{8FAB167C-FA50-302C-CB45-EEFC28B89D94}"/>
              </a:ext>
            </a:extLst>
          </p:cNvPr>
          <p:cNvSpPr>
            <a:spLocks noGrp="1"/>
          </p:cNvSpPr>
          <p:nvPr>
            <p:ph type="body" idx="1"/>
          </p:nvPr>
        </p:nvSpPr>
        <p:spPr/>
        <p:txBody>
          <a:bodyPr>
            <a:normAutofit lnSpcReduction="10000"/>
          </a:bodyPr>
          <a:lstStyle/>
          <a:p>
            <a:pPr marL="1485900" lvl="3" indent="0">
              <a:buNone/>
            </a:pPr>
            <a:r>
              <a:rPr lang="en-IN" dirty="0" err="1"/>
              <a:t>const</a:t>
            </a:r>
            <a:r>
              <a:rPr lang="en-IN" dirty="0"/>
              <a:t> target = {</a:t>
            </a:r>
          </a:p>
          <a:p>
            <a:pPr marL="1485900" lvl="3" indent="0">
              <a:buNone/>
            </a:pPr>
            <a:r>
              <a:rPr lang="en-IN" dirty="0"/>
              <a:t>  name: 'John',</a:t>
            </a:r>
          </a:p>
          <a:p>
            <a:pPr marL="1485900" lvl="3" indent="0">
              <a:buNone/>
            </a:pPr>
            <a:r>
              <a:rPr lang="en-IN" dirty="0"/>
              <a:t>  age: 30</a:t>
            </a:r>
          </a:p>
          <a:p>
            <a:pPr marL="1485900" lvl="3" indent="0">
              <a:buNone/>
            </a:pPr>
            <a:r>
              <a:rPr lang="en-IN" dirty="0"/>
              <a:t>};</a:t>
            </a:r>
          </a:p>
          <a:p>
            <a:pPr marL="1485900" lvl="3" indent="0">
              <a:buNone/>
            </a:pPr>
            <a:endParaRPr lang="en-IN" dirty="0"/>
          </a:p>
          <a:p>
            <a:pPr marL="1485900" lvl="3" indent="0">
              <a:buNone/>
            </a:pPr>
            <a:r>
              <a:rPr lang="en-IN" dirty="0" err="1"/>
              <a:t>const</a:t>
            </a:r>
            <a:r>
              <a:rPr lang="en-IN" dirty="0"/>
              <a:t> handler = {</a:t>
            </a:r>
          </a:p>
          <a:p>
            <a:pPr marL="1485900" lvl="3" indent="0">
              <a:buNone/>
            </a:pPr>
            <a:r>
              <a:rPr lang="en-IN" dirty="0"/>
              <a:t>  get(target, property, receiver) {</a:t>
            </a:r>
          </a:p>
          <a:p>
            <a:pPr marL="1485900" lvl="3" indent="0">
              <a:buNone/>
            </a:pPr>
            <a:r>
              <a:rPr lang="en-IN" dirty="0"/>
              <a:t>    console.log(`Accessed property: ${property}`);</a:t>
            </a:r>
          </a:p>
          <a:p>
            <a:pPr marL="1485900" lvl="3" indent="0">
              <a:buNone/>
            </a:pPr>
            <a:r>
              <a:rPr lang="en-IN" dirty="0"/>
              <a:t>    return target[property];</a:t>
            </a:r>
          </a:p>
          <a:p>
            <a:pPr marL="1485900" lvl="3" indent="0">
              <a:buNone/>
            </a:pPr>
            <a:r>
              <a:rPr lang="en-IN" dirty="0"/>
              <a:t>  }</a:t>
            </a:r>
          </a:p>
          <a:p>
            <a:pPr marL="1485900" lvl="3" indent="0">
              <a:buNone/>
            </a:pPr>
            <a:r>
              <a:rPr lang="en-IN" dirty="0"/>
              <a:t>};</a:t>
            </a:r>
          </a:p>
          <a:p>
            <a:pPr marL="1485900" lvl="3" indent="0">
              <a:buNone/>
            </a:pPr>
            <a:endParaRPr lang="en-IN" dirty="0"/>
          </a:p>
          <a:p>
            <a:pPr marL="1485900" lvl="3" indent="0">
              <a:buNone/>
            </a:pPr>
            <a:r>
              <a:rPr lang="en-IN" dirty="0" err="1"/>
              <a:t>const</a:t>
            </a:r>
            <a:r>
              <a:rPr lang="en-IN" dirty="0"/>
              <a:t> proxy = new Proxy(target, handler);</a:t>
            </a:r>
          </a:p>
          <a:p>
            <a:pPr marL="1485900" lvl="3" indent="0">
              <a:buNone/>
            </a:pPr>
            <a:endParaRPr lang="en-IN" dirty="0"/>
          </a:p>
          <a:p>
            <a:pPr marL="1485900" lvl="3" indent="0">
              <a:buNone/>
            </a:pPr>
            <a:r>
              <a:rPr lang="en-IN" dirty="0"/>
              <a:t>console.log(proxy.name); // Output: Accessed property: name, John</a:t>
            </a:r>
          </a:p>
          <a:p>
            <a:pPr marL="1485900" lvl="3" indent="0">
              <a:buNone/>
            </a:pPr>
            <a:r>
              <a:rPr lang="en-IN" dirty="0"/>
              <a:t>console.log(</a:t>
            </a:r>
            <a:r>
              <a:rPr lang="en-IN" dirty="0" err="1"/>
              <a:t>proxy.age</a:t>
            </a:r>
            <a:r>
              <a:rPr lang="en-IN" dirty="0"/>
              <a:t>);  // Output: Accessed property: age, 30</a:t>
            </a:r>
          </a:p>
        </p:txBody>
      </p:sp>
    </p:spTree>
    <p:extLst>
      <p:ext uri="{BB962C8B-B14F-4D97-AF65-F5344CB8AC3E}">
        <p14:creationId xmlns:p14="http://schemas.microsoft.com/office/powerpoint/2010/main" val="915956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C0F7-C791-7E44-3494-BA9A8B618E50}"/>
              </a:ext>
            </a:extLst>
          </p:cNvPr>
          <p:cNvSpPr>
            <a:spLocks noGrp="1"/>
          </p:cNvSpPr>
          <p:nvPr>
            <p:ph type="title"/>
          </p:nvPr>
        </p:nvSpPr>
        <p:spPr/>
        <p:txBody>
          <a:bodyPr>
            <a:normAutofit fontScale="90000"/>
          </a:bodyPr>
          <a:lstStyle/>
          <a:p>
            <a:r>
              <a:rPr lang="en-IN" dirty="0"/>
              <a:t>Proxy API</a:t>
            </a:r>
          </a:p>
        </p:txBody>
      </p:sp>
      <p:sp>
        <p:nvSpPr>
          <p:cNvPr id="3" name="Text Placeholder 2">
            <a:extLst>
              <a:ext uri="{FF2B5EF4-FFF2-40B4-BE49-F238E27FC236}">
                <a16:creationId xmlns:a16="http://schemas.microsoft.com/office/drawing/2014/main" id="{35FEAEEB-EC08-FEEC-34F3-75CA81E8AF04}"/>
              </a:ext>
            </a:extLst>
          </p:cNvPr>
          <p:cNvSpPr>
            <a:spLocks noGrp="1"/>
          </p:cNvSpPr>
          <p:nvPr>
            <p:ph type="body" idx="1"/>
          </p:nvPr>
        </p:nvSpPr>
        <p:spPr/>
        <p:txBody>
          <a:bodyPr>
            <a:normAutofit fontScale="92500" lnSpcReduction="20000"/>
          </a:bodyPr>
          <a:lstStyle/>
          <a:p>
            <a:pPr marL="1028700" lvl="2" indent="0">
              <a:buNone/>
            </a:pPr>
            <a:r>
              <a:rPr lang="en-IN" sz="1800" dirty="0">
                <a:solidFill>
                  <a:schemeClr val="tx1"/>
                </a:solidFill>
              </a:rPr>
              <a:t>1. </a:t>
            </a:r>
            <a:r>
              <a:rPr lang="en-IN" sz="1800" dirty="0" err="1">
                <a:solidFill>
                  <a:schemeClr val="tx1"/>
                </a:solidFill>
              </a:rPr>
              <a:t>handler.apply</a:t>
            </a:r>
            <a:r>
              <a:rPr lang="en-IN" sz="1800" dirty="0">
                <a:solidFill>
                  <a:schemeClr val="tx1"/>
                </a:solidFill>
              </a:rPr>
              <a:t>()</a:t>
            </a:r>
          </a:p>
          <a:p>
            <a:pPr marL="1028700" lvl="2" indent="0">
              <a:buNone/>
            </a:pPr>
            <a:r>
              <a:rPr lang="en-IN" sz="1800" dirty="0">
                <a:solidFill>
                  <a:schemeClr val="tx1"/>
                </a:solidFill>
              </a:rPr>
              <a:t>A trap for a function call.</a:t>
            </a:r>
          </a:p>
          <a:p>
            <a:pPr marL="1028700" lvl="2" indent="0">
              <a:buNone/>
            </a:pPr>
            <a:endParaRPr lang="en-IN" sz="1800" dirty="0">
              <a:solidFill>
                <a:schemeClr val="tx1"/>
              </a:solidFill>
            </a:endParaRPr>
          </a:p>
          <a:p>
            <a:pPr marL="1028700" lvl="2" indent="0">
              <a:buNone/>
            </a:pPr>
            <a:r>
              <a:rPr lang="en-IN" sz="1800" dirty="0">
                <a:solidFill>
                  <a:schemeClr val="tx1"/>
                </a:solidFill>
              </a:rPr>
              <a:t>2. </a:t>
            </a:r>
            <a:r>
              <a:rPr lang="en-IN" sz="1800" dirty="0" err="1">
                <a:solidFill>
                  <a:schemeClr val="tx1"/>
                </a:solidFill>
              </a:rPr>
              <a:t>handler.construct</a:t>
            </a:r>
            <a:r>
              <a:rPr lang="en-IN" sz="1800" dirty="0">
                <a:solidFill>
                  <a:schemeClr val="tx1"/>
                </a:solidFill>
              </a:rPr>
              <a:t>()</a:t>
            </a:r>
          </a:p>
          <a:p>
            <a:pPr marL="1028700" lvl="2" indent="0">
              <a:buNone/>
            </a:pPr>
            <a:r>
              <a:rPr lang="en-IN" sz="1800" dirty="0">
                <a:solidFill>
                  <a:schemeClr val="tx1"/>
                </a:solidFill>
              </a:rPr>
              <a:t>A trap for the new operator.</a:t>
            </a:r>
          </a:p>
          <a:p>
            <a:pPr marL="1028700" lvl="2" indent="0">
              <a:buNone/>
            </a:pPr>
            <a:endParaRPr lang="en-IN" sz="1800" dirty="0">
              <a:solidFill>
                <a:schemeClr val="tx1"/>
              </a:solidFill>
            </a:endParaRPr>
          </a:p>
          <a:p>
            <a:pPr marL="1028700" lvl="2" indent="0">
              <a:buNone/>
            </a:pPr>
            <a:r>
              <a:rPr lang="en-IN" sz="1800" dirty="0">
                <a:solidFill>
                  <a:schemeClr val="tx1"/>
                </a:solidFill>
              </a:rPr>
              <a:t>3. </a:t>
            </a:r>
            <a:r>
              <a:rPr lang="en-IN" sz="1800" dirty="0" err="1">
                <a:solidFill>
                  <a:schemeClr val="tx1"/>
                </a:solidFill>
              </a:rPr>
              <a:t>handler.get</a:t>
            </a:r>
            <a:r>
              <a:rPr lang="en-IN" sz="1800" dirty="0">
                <a:solidFill>
                  <a:schemeClr val="tx1"/>
                </a:solidFill>
              </a:rPr>
              <a:t>()</a:t>
            </a:r>
          </a:p>
          <a:p>
            <a:pPr marL="1028700" lvl="2" indent="0">
              <a:buNone/>
            </a:pPr>
            <a:r>
              <a:rPr lang="en-IN" sz="1800" dirty="0">
                <a:solidFill>
                  <a:schemeClr val="tx1"/>
                </a:solidFill>
              </a:rPr>
              <a:t>A trap for getting property values.</a:t>
            </a:r>
          </a:p>
          <a:p>
            <a:pPr marL="1028700" lvl="2" indent="0">
              <a:buNone/>
            </a:pPr>
            <a:endParaRPr lang="en-IN" sz="1800" dirty="0">
              <a:solidFill>
                <a:schemeClr val="tx1"/>
              </a:solidFill>
            </a:endParaRPr>
          </a:p>
          <a:p>
            <a:pPr marL="1028700" lvl="2" indent="0">
              <a:buNone/>
            </a:pPr>
            <a:r>
              <a:rPr lang="en-IN" sz="1800" dirty="0">
                <a:solidFill>
                  <a:schemeClr val="tx1"/>
                </a:solidFill>
              </a:rPr>
              <a:t>4. </a:t>
            </a:r>
            <a:r>
              <a:rPr lang="en-IN" sz="1800" dirty="0" err="1">
                <a:solidFill>
                  <a:schemeClr val="tx1"/>
                </a:solidFill>
              </a:rPr>
              <a:t>handler.set</a:t>
            </a:r>
            <a:r>
              <a:rPr lang="en-IN" sz="1800" dirty="0">
                <a:solidFill>
                  <a:schemeClr val="tx1"/>
                </a:solidFill>
              </a:rPr>
              <a:t>()</a:t>
            </a:r>
          </a:p>
          <a:p>
            <a:pPr marL="1028700" lvl="2" indent="0">
              <a:buNone/>
            </a:pPr>
            <a:r>
              <a:rPr lang="en-IN" sz="1800" dirty="0">
                <a:solidFill>
                  <a:schemeClr val="tx1"/>
                </a:solidFill>
              </a:rPr>
              <a:t>A trap for setting property values.</a:t>
            </a:r>
          </a:p>
          <a:p>
            <a:pPr marL="1028700" lvl="2" indent="0">
              <a:buNone/>
            </a:pPr>
            <a:endParaRPr lang="en-IN" sz="1800" dirty="0">
              <a:solidFill>
                <a:schemeClr val="tx1"/>
              </a:solidFill>
            </a:endParaRPr>
          </a:p>
          <a:p>
            <a:pPr marL="1028700" lvl="2" indent="0">
              <a:buNone/>
            </a:pPr>
            <a:r>
              <a:rPr lang="en-IN" sz="1800" dirty="0">
                <a:solidFill>
                  <a:schemeClr val="tx1"/>
                </a:solidFill>
              </a:rPr>
              <a:t>5. </a:t>
            </a:r>
            <a:r>
              <a:rPr lang="en-IN" sz="1800" dirty="0" err="1">
                <a:solidFill>
                  <a:schemeClr val="tx1"/>
                </a:solidFill>
              </a:rPr>
              <a:t>handler.has</a:t>
            </a:r>
            <a:r>
              <a:rPr lang="en-IN" sz="1800" dirty="0">
                <a:solidFill>
                  <a:schemeClr val="tx1"/>
                </a:solidFill>
              </a:rPr>
              <a:t>()</a:t>
            </a:r>
          </a:p>
          <a:p>
            <a:pPr marL="1028700" lvl="2" indent="0">
              <a:buNone/>
            </a:pPr>
            <a:r>
              <a:rPr lang="en-IN" sz="1800" dirty="0">
                <a:solidFill>
                  <a:schemeClr val="tx1"/>
                </a:solidFill>
              </a:rPr>
              <a:t>TA trap for the in operator.</a:t>
            </a:r>
          </a:p>
        </p:txBody>
      </p:sp>
    </p:spTree>
    <p:extLst>
      <p:ext uri="{BB962C8B-B14F-4D97-AF65-F5344CB8AC3E}">
        <p14:creationId xmlns:p14="http://schemas.microsoft.com/office/powerpoint/2010/main" val="374131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86EE5-B42C-74CA-D2E4-7C425EE73E47}"/>
              </a:ext>
            </a:extLst>
          </p:cNvPr>
          <p:cNvSpPr>
            <a:spLocks noGrp="1"/>
          </p:cNvSpPr>
          <p:nvPr>
            <p:ph type="title"/>
          </p:nvPr>
        </p:nvSpPr>
        <p:spPr/>
        <p:txBody>
          <a:bodyPr>
            <a:normAutofit fontScale="90000"/>
          </a:bodyPr>
          <a:lstStyle/>
          <a:p>
            <a:r>
              <a:rPr lang="en-IN" dirty="0"/>
              <a:t>Tail Recursion</a:t>
            </a:r>
          </a:p>
        </p:txBody>
      </p:sp>
      <p:sp>
        <p:nvSpPr>
          <p:cNvPr id="3" name="Text Placeholder 2">
            <a:extLst>
              <a:ext uri="{FF2B5EF4-FFF2-40B4-BE49-F238E27FC236}">
                <a16:creationId xmlns:a16="http://schemas.microsoft.com/office/drawing/2014/main" id="{8CB22F7E-6985-57F1-B0B6-370D2C6D7900}"/>
              </a:ext>
            </a:extLst>
          </p:cNvPr>
          <p:cNvSpPr>
            <a:spLocks noGrp="1"/>
          </p:cNvSpPr>
          <p:nvPr>
            <p:ph type="body" idx="1"/>
          </p:nvPr>
        </p:nvSpPr>
        <p:spPr/>
        <p:txBody>
          <a:bodyPr>
            <a:normAutofit/>
          </a:bodyPr>
          <a:lstStyle/>
          <a:p>
            <a:r>
              <a:rPr lang="en-US" dirty="0"/>
              <a:t>Tail recursion is defined as a recursive function in which the recursive call is the last statement that is executed by the function. So basically nothing is left to execute after the recursion call.</a:t>
            </a:r>
          </a:p>
          <a:p>
            <a:r>
              <a:rPr lang="en-US" dirty="0"/>
              <a:t>Example:-</a:t>
            </a:r>
          </a:p>
          <a:p>
            <a:pPr marL="596900" lvl="1" indent="0">
              <a:buNone/>
            </a:pPr>
            <a:r>
              <a:rPr lang="en-US" dirty="0"/>
              <a:t>function id(x) {</a:t>
            </a:r>
          </a:p>
          <a:p>
            <a:pPr marL="596900" lvl="1" indent="0">
              <a:buNone/>
            </a:pPr>
            <a:r>
              <a:rPr lang="en-US" dirty="0"/>
              <a:t>    return x; // line(A)</a:t>
            </a:r>
          </a:p>
          <a:p>
            <a:pPr marL="596900" lvl="1" indent="0">
              <a:buNone/>
            </a:pPr>
            <a:r>
              <a:rPr lang="en-US" dirty="0"/>
              <a:t>}</a:t>
            </a:r>
          </a:p>
          <a:p>
            <a:pPr marL="596900" lvl="1" indent="0">
              <a:buNone/>
            </a:pPr>
            <a:r>
              <a:rPr lang="en-US" dirty="0"/>
              <a:t>function f(a) {</a:t>
            </a:r>
          </a:p>
          <a:p>
            <a:pPr marL="596900" lvl="1" indent="0">
              <a:buNone/>
            </a:pPr>
            <a:r>
              <a:rPr lang="en-US" dirty="0"/>
              <a:t>    let b = a + 1;</a:t>
            </a:r>
          </a:p>
          <a:p>
            <a:pPr marL="596900" lvl="1" indent="0">
              <a:buNone/>
            </a:pPr>
            <a:r>
              <a:rPr lang="en-US" dirty="0"/>
              <a:t>    return id(b); // line(B)</a:t>
            </a:r>
          </a:p>
          <a:p>
            <a:pPr marL="596900" lvl="1" indent="0">
              <a:buNone/>
            </a:pPr>
            <a:r>
              <a:rPr lang="en-US" dirty="0"/>
              <a:t>}</a:t>
            </a:r>
          </a:p>
          <a:p>
            <a:pPr marL="596900" lvl="1" indent="0">
              <a:buNone/>
            </a:pPr>
            <a:r>
              <a:rPr lang="en-US" dirty="0"/>
              <a:t>console.log(f(2)); // line(C)</a:t>
            </a:r>
          </a:p>
          <a:p>
            <a:pPr marL="596900" lvl="1" indent="0">
              <a:buNone/>
            </a:pPr>
            <a:endParaRPr lang="en-US" dirty="0"/>
          </a:p>
          <a:p>
            <a:pPr marL="596900" lvl="1" indent="0">
              <a:buNone/>
            </a:pPr>
            <a:r>
              <a:rPr lang="en-US" dirty="0"/>
              <a:t>Here line(C) can be omitted and line(B) can be the tail call</a:t>
            </a:r>
            <a:endParaRPr lang="en-IN" dirty="0"/>
          </a:p>
        </p:txBody>
      </p:sp>
    </p:spTree>
    <p:extLst>
      <p:ext uri="{BB962C8B-B14F-4D97-AF65-F5344CB8AC3E}">
        <p14:creationId xmlns:p14="http://schemas.microsoft.com/office/powerpoint/2010/main" val="13307950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0807-6ECB-AADF-2CEC-F9D50809CDC9}"/>
              </a:ext>
            </a:extLst>
          </p:cNvPr>
          <p:cNvSpPr>
            <a:spLocks noGrp="1"/>
          </p:cNvSpPr>
          <p:nvPr>
            <p:ph type="title"/>
          </p:nvPr>
        </p:nvSpPr>
        <p:spPr/>
        <p:txBody>
          <a:bodyPr>
            <a:normAutofit fontScale="90000"/>
          </a:bodyPr>
          <a:lstStyle/>
          <a:p>
            <a:r>
              <a:rPr lang="en-IN" dirty="0"/>
              <a:t>Tail Recursion Call</a:t>
            </a:r>
          </a:p>
        </p:txBody>
      </p:sp>
      <p:sp>
        <p:nvSpPr>
          <p:cNvPr id="3" name="Text Placeholder 2">
            <a:extLst>
              <a:ext uri="{FF2B5EF4-FFF2-40B4-BE49-F238E27FC236}">
                <a16:creationId xmlns:a16="http://schemas.microsoft.com/office/drawing/2014/main" id="{FEC058F2-7CD1-4D06-BC44-2F495219203A}"/>
              </a:ext>
            </a:extLst>
          </p:cNvPr>
          <p:cNvSpPr>
            <a:spLocks noGrp="1"/>
          </p:cNvSpPr>
          <p:nvPr>
            <p:ph type="body" idx="1"/>
          </p:nvPr>
        </p:nvSpPr>
        <p:spPr/>
        <p:txBody>
          <a:bodyPr>
            <a:normAutofit lnSpcReduction="10000"/>
          </a:bodyPr>
          <a:lstStyle/>
          <a:p>
            <a:r>
              <a:rPr lang="en-IN" dirty="0"/>
              <a:t>Example :- </a:t>
            </a:r>
          </a:p>
          <a:p>
            <a:pPr marL="1028700" lvl="2" indent="0">
              <a:buNone/>
            </a:pPr>
            <a:endParaRPr lang="en-IN" dirty="0"/>
          </a:p>
          <a:p>
            <a:pPr marL="1028700" lvl="2" indent="0">
              <a:buNone/>
            </a:pPr>
            <a:r>
              <a:rPr lang="en-IN" sz="1600" dirty="0"/>
              <a:t>function factorial(n) {</a:t>
            </a:r>
          </a:p>
          <a:p>
            <a:pPr marL="1028700" lvl="2" indent="0">
              <a:buNone/>
            </a:pPr>
            <a:r>
              <a:rPr lang="en-IN" sz="1600" dirty="0"/>
              <a:t>    return facRec(n, 1);</a:t>
            </a:r>
          </a:p>
          <a:p>
            <a:pPr marL="1028700" lvl="2" indent="0">
              <a:buNone/>
            </a:pPr>
            <a:r>
              <a:rPr lang="en-IN" sz="1600" dirty="0"/>
              <a:t>}</a:t>
            </a:r>
          </a:p>
          <a:p>
            <a:pPr marL="1028700" lvl="2" indent="0">
              <a:buNone/>
            </a:pPr>
            <a:r>
              <a:rPr lang="en-IN" sz="1600" dirty="0"/>
              <a:t>function facRec(x, acc) {</a:t>
            </a:r>
          </a:p>
          <a:p>
            <a:pPr marL="1028700" lvl="2" indent="0">
              <a:buNone/>
            </a:pPr>
            <a:r>
              <a:rPr lang="en-IN" sz="1600" dirty="0"/>
              <a:t>    if (x &lt;= 1) {</a:t>
            </a:r>
          </a:p>
          <a:p>
            <a:pPr marL="1028700" lvl="2" indent="0">
              <a:buNone/>
            </a:pPr>
            <a:r>
              <a:rPr lang="en-IN" sz="1600" dirty="0"/>
              <a:t>        return acc;</a:t>
            </a:r>
          </a:p>
          <a:p>
            <a:pPr marL="1028700" lvl="2" indent="0">
              <a:buNone/>
            </a:pPr>
            <a:r>
              <a:rPr lang="en-IN" sz="1600" dirty="0"/>
              <a:t>    } else {</a:t>
            </a:r>
          </a:p>
          <a:p>
            <a:pPr marL="1028700" lvl="2" indent="0">
              <a:buNone/>
            </a:pPr>
            <a:r>
              <a:rPr lang="en-IN" sz="1600" dirty="0"/>
              <a:t>        return facRec(x-1, x*acc); // (A)</a:t>
            </a:r>
          </a:p>
          <a:p>
            <a:pPr marL="1028700" lvl="2" indent="0">
              <a:buNone/>
            </a:pPr>
            <a:r>
              <a:rPr lang="en-IN" sz="1600" dirty="0"/>
              <a:t>    }</a:t>
            </a:r>
          </a:p>
          <a:p>
            <a:pPr marL="1028700" lvl="2" indent="0">
              <a:buNone/>
            </a:pPr>
            <a:r>
              <a:rPr lang="en-IN" sz="1600" dirty="0"/>
              <a:t>}</a:t>
            </a:r>
          </a:p>
          <a:p>
            <a:pPr marL="571500" lvl="1" indent="0">
              <a:buNone/>
            </a:pPr>
            <a:endParaRPr lang="en-IN" sz="1600" dirty="0"/>
          </a:p>
          <a:p>
            <a:pPr marL="571500" lvl="1" indent="0">
              <a:buNone/>
            </a:pPr>
            <a:r>
              <a:rPr lang="en-IN" sz="1600" dirty="0"/>
              <a:t>*Here facRec line(A) is the tail recursion call</a:t>
            </a:r>
          </a:p>
        </p:txBody>
      </p:sp>
    </p:spTree>
    <p:extLst>
      <p:ext uri="{BB962C8B-B14F-4D97-AF65-F5344CB8AC3E}">
        <p14:creationId xmlns:p14="http://schemas.microsoft.com/office/powerpoint/2010/main" val="31837320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9"/>
          <p:cNvSpPr txBox="1">
            <a:spLocks noGrp="1"/>
          </p:cNvSpPr>
          <p:nvPr>
            <p:ph type="title"/>
          </p:nvPr>
        </p:nvSpPr>
        <p:spPr>
          <a:xfrm>
            <a:off x="4014025" y="450150"/>
            <a:ext cx="47709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100"/>
              <a:buFont typeface="Arial"/>
              <a:buNone/>
            </a:pPr>
            <a:r>
              <a:rPr lang="en"/>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3FA6-3DB8-A2AE-5D5E-4ABB832FDF86}"/>
              </a:ext>
            </a:extLst>
          </p:cNvPr>
          <p:cNvSpPr>
            <a:spLocks noGrp="1"/>
          </p:cNvSpPr>
          <p:nvPr>
            <p:ph type="title"/>
          </p:nvPr>
        </p:nvSpPr>
        <p:spPr/>
        <p:txBody>
          <a:bodyPr>
            <a:normAutofit fontScale="90000"/>
          </a:bodyPr>
          <a:lstStyle/>
          <a:p>
            <a:r>
              <a:rPr lang="en-IN" dirty="0"/>
              <a:t>Function Scope</a:t>
            </a:r>
          </a:p>
        </p:txBody>
      </p:sp>
      <p:sp>
        <p:nvSpPr>
          <p:cNvPr id="3" name="Text Placeholder 2">
            <a:extLst>
              <a:ext uri="{FF2B5EF4-FFF2-40B4-BE49-F238E27FC236}">
                <a16:creationId xmlns:a16="http://schemas.microsoft.com/office/drawing/2014/main" id="{5FE3A488-BC7F-E63F-3FF8-01E17D9969AB}"/>
              </a:ext>
            </a:extLst>
          </p:cNvPr>
          <p:cNvSpPr>
            <a:spLocks noGrp="1"/>
          </p:cNvSpPr>
          <p:nvPr>
            <p:ph type="body" idx="1"/>
          </p:nvPr>
        </p:nvSpPr>
        <p:spPr/>
        <p:txBody>
          <a:bodyPr/>
          <a:lstStyle/>
          <a:p>
            <a:pPr marL="114300" indent="0">
              <a:buNone/>
            </a:pPr>
            <a:r>
              <a:rPr lang="en-IN" dirty="0"/>
              <a:t>function </a:t>
            </a:r>
            <a:r>
              <a:rPr lang="en-IN" dirty="0" err="1"/>
              <a:t>exampleFunc</a:t>
            </a:r>
            <a:r>
              <a:rPr lang="en-IN" dirty="0"/>
              <a:t>(){</a:t>
            </a:r>
          </a:p>
          <a:p>
            <a:pPr marL="114300" indent="0">
              <a:buNone/>
            </a:pPr>
            <a:r>
              <a:rPr lang="en-IN" dirty="0"/>
              <a:t>    const x = “declared inside function”;    //x can be used only inside function</a:t>
            </a:r>
          </a:p>
          <a:p>
            <a:pPr marL="114300" indent="0">
              <a:buNone/>
            </a:pPr>
            <a:r>
              <a:rPr lang="en-IN" dirty="0"/>
              <a:t>    console.log(“Inside function”);</a:t>
            </a:r>
          </a:p>
          <a:p>
            <a:pPr marL="114300" indent="0">
              <a:buNone/>
            </a:pPr>
            <a:r>
              <a:rPr lang="en-IN" dirty="0"/>
              <a:t>    console.log(x);</a:t>
            </a:r>
          </a:p>
          <a:p>
            <a:pPr marL="114300" indent="0">
              <a:buNone/>
            </a:pPr>
            <a:r>
              <a:rPr lang="en-IN" dirty="0"/>
              <a:t>   }</a:t>
            </a:r>
          </a:p>
          <a:p>
            <a:pPr marL="114300" indent="0">
              <a:buNone/>
            </a:pPr>
            <a:endParaRPr lang="en-IN" dirty="0"/>
          </a:p>
          <a:p>
            <a:pPr marL="114300" indent="0">
              <a:buNone/>
            </a:pPr>
            <a:r>
              <a:rPr lang="en-IN" dirty="0"/>
              <a:t>console.log(x);   //error will be shown</a:t>
            </a:r>
          </a:p>
        </p:txBody>
      </p:sp>
    </p:spTree>
    <p:extLst>
      <p:ext uri="{BB962C8B-B14F-4D97-AF65-F5344CB8AC3E}">
        <p14:creationId xmlns:p14="http://schemas.microsoft.com/office/powerpoint/2010/main" val="2373992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59FFA-6A6F-F4D1-051D-21BFCFF57A88}"/>
              </a:ext>
            </a:extLst>
          </p:cNvPr>
          <p:cNvSpPr>
            <a:spLocks noGrp="1"/>
          </p:cNvSpPr>
          <p:nvPr>
            <p:ph type="title"/>
          </p:nvPr>
        </p:nvSpPr>
        <p:spPr/>
        <p:txBody>
          <a:bodyPr>
            <a:normAutofit fontScale="90000"/>
          </a:bodyPr>
          <a:lstStyle/>
          <a:p>
            <a:r>
              <a:rPr lang="en-IN" dirty="0"/>
              <a:t>Global Scope</a:t>
            </a:r>
          </a:p>
        </p:txBody>
      </p:sp>
      <p:sp>
        <p:nvSpPr>
          <p:cNvPr id="4" name="Rectangle 1">
            <a:extLst>
              <a:ext uri="{FF2B5EF4-FFF2-40B4-BE49-F238E27FC236}">
                <a16:creationId xmlns:a16="http://schemas.microsoft.com/office/drawing/2014/main" id="{442819E2-0C96-7456-43D1-4A7068B0B570}"/>
              </a:ext>
            </a:extLst>
          </p:cNvPr>
          <p:cNvSpPr>
            <a:spLocks noGrp="1" noChangeArrowheads="1"/>
          </p:cNvSpPr>
          <p:nvPr>
            <p:ph type="body" idx="1"/>
          </p:nvPr>
        </p:nvSpPr>
        <p:spPr bwMode="auto">
          <a:xfrm>
            <a:off x="282396" y="821932"/>
            <a:ext cx="8579207"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Variables declared </a:t>
            </a:r>
            <a:r>
              <a:rPr kumimoji="0" lang="en-US" altLang="en-US" b="1" i="0" u="none" strike="noStrike" cap="none" normalizeH="0" baseline="0" dirty="0">
                <a:ln>
                  <a:noFill/>
                </a:ln>
                <a:solidFill>
                  <a:srgbClr val="000000"/>
                </a:solidFill>
                <a:effectLst/>
                <a:latin typeface="Verdana" panose="020B0604030504040204" pitchFamily="34" charset="0"/>
              </a:rPr>
              <a:t>Globally</a:t>
            </a:r>
            <a:r>
              <a:rPr kumimoji="0" lang="en-US" altLang="en-US" b="0" i="0" u="none" strike="noStrike" cap="none" normalizeH="0" baseline="0" dirty="0">
                <a:ln>
                  <a:noFill/>
                </a:ln>
                <a:solidFill>
                  <a:srgbClr val="000000"/>
                </a:solidFill>
                <a:effectLst/>
                <a:latin typeface="Verdana" panose="020B0604030504040204" pitchFamily="34" charset="0"/>
              </a:rPr>
              <a:t> (outside any function) have </a:t>
            </a:r>
            <a:r>
              <a:rPr kumimoji="0" lang="en-US" altLang="en-US" b="1" i="0" u="none" strike="noStrike" cap="none" normalizeH="0" baseline="0" dirty="0">
                <a:ln>
                  <a:noFill/>
                </a:ln>
                <a:solidFill>
                  <a:srgbClr val="000000"/>
                </a:solidFill>
                <a:effectLst/>
                <a:latin typeface="Verdana" panose="020B0604030504040204" pitchFamily="34" charset="0"/>
              </a:rPr>
              <a:t>Global Scope</a:t>
            </a:r>
            <a:r>
              <a:rPr kumimoji="0" lang="en-US" altLang="en-US" b="0" i="0" u="none" strike="noStrike" cap="none" normalizeH="0" baseline="0" dirty="0">
                <a:ln>
                  <a:noFill/>
                </a:ln>
                <a:solidFill>
                  <a:srgbClr val="000000"/>
                </a:solidFill>
                <a:effectLst/>
                <a:latin typeface="Verdana" panose="020B0604030504040204" pitchFamily="34" charset="0"/>
              </a:rPr>
              <a: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Verdana" panose="020B0604030504040204" pitchFamily="34" charset="0"/>
              </a:rPr>
              <a:t>Global</a:t>
            </a:r>
            <a:r>
              <a:rPr kumimoji="0" lang="en-US" altLang="en-US" b="0" i="0" u="none" strike="noStrike" cap="none" normalizeH="0" baseline="0" dirty="0">
                <a:ln>
                  <a:noFill/>
                </a:ln>
                <a:solidFill>
                  <a:srgbClr val="000000"/>
                </a:solidFill>
                <a:effectLst/>
                <a:latin typeface="Verdana" panose="020B0604030504040204" pitchFamily="34" charset="0"/>
              </a:rPr>
              <a:t> variables can be accessed from anywhere in a JavaScript program.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Variables declared with </a:t>
            </a:r>
            <a:r>
              <a:rPr kumimoji="0" lang="en-US" altLang="en-US" b="0" i="0" u="none" strike="noStrike" cap="none" normalizeH="0" baseline="0" dirty="0">
                <a:ln>
                  <a:noFill/>
                </a:ln>
                <a:effectLst/>
                <a:latin typeface="Consolas" panose="020B0609020204030204" pitchFamily="49" charset="0"/>
              </a:rPr>
              <a:t>var</a:t>
            </a:r>
            <a:r>
              <a:rPr kumimoji="0" lang="en-US" altLang="en-US" b="0" i="0" u="none" strike="noStrike" cap="none" normalizeH="0" baseline="0" dirty="0">
                <a:ln>
                  <a:noFill/>
                </a:ln>
                <a:solidFill>
                  <a:srgbClr val="000000"/>
                </a:solidFill>
                <a:effectLst/>
                <a:latin typeface="Verdana" panose="020B0604030504040204" pitchFamily="34" charset="0"/>
              </a:rPr>
              <a:t>, </a:t>
            </a:r>
            <a:r>
              <a:rPr kumimoji="0" lang="en-US" altLang="en-US" b="0" i="0" u="none" strike="noStrike" cap="none" normalizeH="0" baseline="0" dirty="0">
                <a:ln>
                  <a:noFill/>
                </a:ln>
                <a:effectLst/>
                <a:latin typeface="Consolas" panose="020B0609020204030204" pitchFamily="49" charset="0"/>
              </a:rPr>
              <a:t>let</a:t>
            </a:r>
            <a:r>
              <a:rPr kumimoji="0" lang="en-US" altLang="en-US" b="0" i="0" u="none" strike="noStrike" cap="none" normalizeH="0" baseline="0" dirty="0">
                <a:ln>
                  <a:noFill/>
                </a:ln>
                <a:solidFill>
                  <a:srgbClr val="000000"/>
                </a:solidFill>
                <a:effectLst/>
                <a:latin typeface="Verdana" panose="020B0604030504040204" pitchFamily="34" charset="0"/>
              </a:rPr>
              <a:t> and </a:t>
            </a:r>
            <a:r>
              <a:rPr kumimoji="0" lang="en-US" altLang="en-US" b="0" i="0" u="none" strike="noStrike" cap="none" normalizeH="0" baseline="0" dirty="0">
                <a:ln>
                  <a:noFill/>
                </a:ln>
                <a:effectLst/>
                <a:latin typeface="Consolas" panose="020B0609020204030204" pitchFamily="49" charset="0"/>
              </a:rPr>
              <a:t>const</a:t>
            </a:r>
            <a:r>
              <a:rPr kumimoji="0" lang="en-US" altLang="en-US" b="0" i="0" u="none" strike="noStrike" cap="none" normalizeH="0" baseline="0" dirty="0">
                <a:ln>
                  <a:noFill/>
                </a:ln>
                <a:solidFill>
                  <a:srgbClr val="000000"/>
                </a:solidFill>
                <a:effectLst/>
                <a:latin typeface="Verdana" panose="020B0604030504040204" pitchFamily="34" charset="0"/>
              </a:rPr>
              <a:t> are quite similar when declared outside a block.</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905121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6540</TotalTime>
  <Words>5195</Words>
  <Application>Microsoft Office PowerPoint</Application>
  <PresentationFormat>On-screen Show (16:9)</PresentationFormat>
  <Paragraphs>691</Paragraphs>
  <Slides>76</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76</vt:i4>
      </vt:variant>
    </vt:vector>
  </HeadingPairs>
  <TitlesOfParts>
    <vt:vector size="87" baseType="lpstr">
      <vt:lpstr>Arial</vt:lpstr>
      <vt:lpstr>Inter</vt:lpstr>
      <vt:lpstr>Open Sans</vt:lpstr>
      <vt:lpstr>Proxima Nova</vt:lpstr>
      <vt:lpstr>proxima-nova</vt:lpstr>
      <vt:lpstr>Nunito</vt:lpstr>
      <vt:lpstr>Verdana</vt:lpstr>
      <vt:lpstr>Consolas</vt:lpstr>
      <vt:lpstr>var(--font-code)</vt:lpstr>
      <vt:lpstr>inter-regular</vt:lpstr>
      <vt:lpstr>Simple Light</vt:lpstr>
      <vt:lpstr>PowerPoint Presentation</vt:lpstr>
      <vt:lpstr>Content</vt:lpstr>
      <vt:lpstr>Introduction ES6</vt:lpstr>
      <vt:lpstr>Constants </vt:lpstr>
      <vt:lpstr>demo</vt:lpstr>
      <vt:lpstr>Scope</vt:lpstr>
      <vt:lpstr>Scope</vt:lpstr>
      <vt:lpstr>Function Scope</vt:lpstr>
      <vt:lpstr>Global Scope</vt:lpstr>
      <vt:lpstr>Enhanced Object ES6</vt:lpstr>
      <vt:lpstr>Enhanced Object ES6</vt:lpstr>
      <vt:lpstr>Enhanced Object ES6</vt:lpstr>
      <vt:lpstr>Enhanced Object ES6</vt:lpstr>
      <vt:lpstr>Enhanced Object ES6</vt:lpstr>
      <vt:lpstr>Arrow Function in ES6</vt:lpstr>
      <vt:lpstr>Arrow Function in ES6</vt:lpstr>
      <vt:lpstr>Arrow Function in ES6</vt:lpstr>
      <vt:lpstr>Arrow Function in ES6</vt:lpstr>
      <vt:lpstr>Extended Parameters Handling in ES6</vt:lpstr>
      <vt:lpstr>Extended Parameters Handling in ES6</vt:lpstr>
      <vt:lpstr>Spread Operator</vt:lpstr>
      <vt:lpstr>Template Literals</vt:lpstr>
      <vt:lpstr>Template Literals</vt:lpstr>
      <vt:lpstr>Destructuring</vt:lpstr>
      <vt:lpstr>Destructuring </vt:lpstr>
      <vt:lpstr>Destructuring Object</vt:lpstr>
      <vt:lpstr>Destructuring Object </vt:lpstr>
      <vt:lpstr>Modules</vt:lpstr>
      <vt:lpstr>Modules</vt:lpstr>
      <vt:lpstr>Modules example export</vt:lpstr>
      <vt:lpstr>Module example import</vt:lpstr>
      <vt:lpstr>Module example default</vt:lpstr>
      <vt:lpstr>Module</vt:lpstr>
      <vt:lpstr>Classes in ES6</vt:lpstr>
      <vt:lpstr>Classes</vt:lpstr>
      <vt:lpstr>Iterators</vt:lpstr>
      <vt:lpstr>Iterators</vt:lpstr>
      <vt:lpstr>Iterators Example</vt:lpstr>
      <vt:lpstr>Generators</vt:lpstr>
      <vt:lpstr>Generators</vt:lpstr>
      <vt:lpstr>Generators</vt:lpstr>
      <vt:lpstr>Generators</vt:lpstr>
      <vt:lpstr>Generators</vt:lpstr>
      <vt:lpstr>Generators</vt:lpstr>
      <vt:lpstr>Generators</vt:lpstr>
      <vt:lpstr>Maps</vt:lpstr>
      <vt:lpstr>Maps</vt:lpstr>
      <vt:lpstr>Maps</vt:lpstr>
      <vt:lpstr>Maps</vt:lpstr>
      <vt:lpstr>Maps</vt:lpstr>
      <vt:lpstr>WeakMap</vt:lpstr>
      <vt:lpstr>WeakMap</vt:lpstr>
      <vt:lpstr>Set</vt:lpstr>
      <vt:lpstr>Set</vt:lpstr>
      <vt:lpstr>Iterating Set</vt:lpstr>
      <vt:lpstr>Set Operations</vt:lpstr>
      <vt:lpstr>WeakSet</vt:lpstr>
      <vt:lpstr>WeakSet</vt:lpstr>
      <vt:lpstr>Symbol</vt:lpstr>
      <vt:lpstr>Symbol</vt:lpstr>
      <vt:lpstr>Promises</vt:lpstr>
      <vt:lpstr>Example Promises</vt:lpstr>
      <vt:lpstr>Promises Chaining</vt:lpstr>
      <vt:lpstr>Promises Chaining</vt:lpstr>
      <vt:lpstr>Promises Chaining</vt:lpstr>
      <vt:lpstr>Reflect API</vt:lpstr>
      <vt:lpstr>Reflect API</vt:lpstr>
      <vt:lpstr>Reflect API</vt:lpstr>
      <vt:lpstr>Proxy API</vt:lpstr>
      <vt:lpstr>Proxy API</vt:lpstr>
      <vt:lpstr>Proxy API</vt:lpstr>
      <vt:lpstr>Proxy Api</vt:lpstr>
      <vt:lpstr>Proxy API</vt:lpstr>
      <vt:lpstr>Tail Recursion</vt:lpstr>
      <vt:lpstr>Tail Recursion Call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soram wanglen</cp:lastModifiedBy>
  <cp:revision>43</cp:revision>
  <dcterms:modified xsi:type="dcterms:W3CDTF">2023-09-11T10:09:09Z</dcterms:modified>
</cp:coreProperties>
</file>